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76" r:id="rId2"/>
    <p:sldId id="378" r:id="rId3"/>
    <p:sldId id="943" r:id="rId4"/>
    <p:sldId id="379" r:id="rId5"/>
    <p:sldId id="380" r:id="rId6"/>
    <p:sldId id="381" r:id="rId7"/>
    <p:sldId id="377" r:id="rId8"/>
    <p:sldId id="386" r:id="rId9"/>
    <p:sldId id="387" r:id="rId10"/>
    <p:sldId id="389" r:id="rId11"/>
    <p:sldId id="960" r:id="rId12"/>
    <p:sldId id="388" r:id="rId13"/>
    <p:sldId id="954" r:id="rId14"/>
    <p:sldId id="955" r:id="rId15"/>
    <p:sldId id="959" r:id="rId16"/>
    <p:sldId id="958" r:id="rId17"/>
    <p:sldId id="950" r:id="rId18"/>
    <p:sldId id="390" r:id="rId19"/>
    <p:sldId id="382" r:id="rId20"/>
    <p:sldId id="946" r:id="rId21"/>
    <p:sldId id="964" r:id="rId22"/>
    <p:sldId id="383" r:id="rId23"/>
    <p:sldId id="384" r:id="rId24"/>
    <p:sldId id="404" r:id="rId25"/>
    <p:sldId id="385" r:id="rId26"/>
    <p:sldId id="973" r:id="rId27"/>
    <p:sldId id="391" r:id="rId28"/>
    <p:sldId id="405" r:id="rId29"/>
    <p:sldId id="392" r:id="rId30"/>
    <p:sldId id="393" r:id="rId31"/>
    <p:sldId id="399" r:id="rId32"/>
    <p:sldId id="397" r:id="rId33"/>
    <p:sldId id="974" r:id="rId34"/>
    <p:sldId id="398" r:id="rId35"/>
    <p:sldId id="967" r:id="rId36"/>
    <p:sldId id="400" r:id="rId37"/>
    <p:sldId id="970" r:id="rId38"/>
    <p:sldId id="975" r:id="rId39"/>
    <p:sldId id="976" r:id="rId40"/>
    <p:sldId id="977" r:id="rId41"/>
    <p:sldId id="979" r:id="rId42"/>
    <p:sldId id="982" r:id="rId43"/>
    <p:sldId id="980" r:id="rId44"/>
    <p:sldId id="981" r:id="rId45"/>
    <p:sldId id="971" r:id="rId46"/>
    <p:sldId id="403" r:id="rId47"/>
    <p:sldId id="401" r:id="rId48"/>
    <p:sldId id="944" r:id="rId49"/>
    <p:sldId id="409" r:id="rId50"/>
    <p:sldId id="410" r:id="rId51"/>
    <p:sldId id="411" r:id="rId52"/>
    <p:sldId id="961" r:id="rId53"/>
    <p:sldId id="412" r:id="rId54"/>
    <p:sldId id="413" r:id="rId55"/>
    <p:sldId id="414" r:id="rId56"/>
    <p:sldId id="416" r:id="rId57"/>
    <p:sldId id="417" r:id="rId58"/>
    <p:sldId id="937" r:id="rId59"/>
    <p:sldId id="938" r:id="rId60"/>
    <p:sldId id="983" r:id="rId61"/>
    <p:sldId id="415" r:id="rId62"/>
    <p:sldId id="939" r:id="rId63"/>
    <p:sldId id="940" r:id="rId64"/>
    <p:sldId id="984" r:id="rId65"/>
    <p:sldId id="941" r:id="rId66"/>
    <p:sldId id="985" r:id="rId67"/>
    <p:sldId id="942" r:id="rId6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77"/>
            <p14:sldId id="386"/>
            <p14:sldId id="387"/>
            <p14:sldId id="389"/>
            <p14:sldId id="960"/>
            <p14:sldId id="388"/>
            <p14:sldId id="954"/>
            <p14:sldId id="955"/>
            <p14:sldId id="959"/>
            <p14:sldId id="958"/>
            <p14:sldId id="950"/>
            <p14:sldId id="390"/>
            <p14:sldId id="382"/>
            <p14:sldId id="946"/>
            <p14:sldId id="964"/>
            <p14:sldId id="383"/>
            <p14:sldId id="384"/>
            <p14:sldId id="404"/>
            <p14:sldId id="385"/>
            <p14:sldId id="973"/>
            <p14:sldId id="391"/>
            <p14:sldId id="405"/>
            <p14:sldId id="392"/>
            <p14:sldId id="393"/>
            <p14:sldId id="399"/>
            <p14:sldId id="397"/>
            <p14:sldId id="974"/>
            <p14:sldId id="398"/>
            <p14:sldId id="967"/>
            <p14:sldId id="400"/>
            <p14:sldId id="970"/>
            <p14:sldId id="975"/>
            <p14:sldId id="976"/>
            <p14:sldId id="977"/>
            <p14:sldId id="979"/>
            <p14:sldId id="982"/>
            <p14:sldId id="980"/>
            <p14:sldId id="981"/>
            <p14:sldId id="971"/>
            <p14:sldId id="403"/>
            <p14:sldId id="401"/>
            <p14:sldId id="944"/>
            <p14:sldId id="409"/>
            <p14:sldId id="410"/>
            <p14:sldId id="411"/>
            <p14:sldId id="961"/>
            <p14:sldId id="412"/>
            <p14:sldId id="413"/>
            <p14:sldId id="414"/>
            <p14:sldId id="416"/>
            <p14:sldId id="417"/>
            <p14:sldId id="937"/>
            <p14:sldId id="938"/>
            <p14:sldId id="983"/>
            <p14:sldId id="415"/>
            <p14:sldId id="939"/>
            <p14:sldId id="940"/>
            <p14:sldId id="984"/>
            <p14:sldId id="941"/>
            <p14:sldId id="985"/>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5376" autoAdjust="0"/>
  </p:normalViewPr>
  <p:slideViewPr>
    <p:cSldViewPr>
      <p:cViewPr varScale="1">
        <p:scale>
          <a:sx n="107" d="100"/>
          <a:sy n="107" d="100"/>
        </p:scale>
        <p:origin x="1536" y="114"/>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1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https://towardsdatascience.com/object-detection-using-deep-learning-approaches-an-end-to-end-theoretical-perspective-4ca27eee8a9a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428038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0984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1623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3910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209168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Fast RCNN uses selective search for generating Regions of Interest,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86439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process of object detection using RCNN has three models:</a:t>
            </a:r>
          </a:p>
          <a:p>
            <a:r>
              <a:rPr lang="en-US" dirty="0"/>
              <a:t>CNN for feature extraction</a:t>
            </a:r>
          </a:p>
          <a:p>
            <a:r>
              <a:rPr lang="en-US" dirty="0"/>
              <a:t>Linear SVM classifier for identifying objects</a:t>
            </a:r>
          </a:p>
          <a:p>
            <a:r>
              <a:rPr lang="en-US" dirty="0"/>
              <a:t>Regression model for tightening the </a:t>
            </a:r>
            <a:r>
              <a:rPr lang="en-US" dirty="0" err="1"/>
              <a:t>Bboxes</a:t>
            </a:r>
            <a:r>
              <a:rPr lang="en-US" dirty="0"/>
              <a: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270888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222222"/>
                </a:solidFill>
                <a:effectLst/>
                <a:latin typeface="Lato" panose="020F0502020204030203" pitchFamily="34" charset="0"/>
              </a:rPr>
              <a:t>Apply Region Proposal Network (RPN) on these feature maps and get object proposals.. </a:t>
            </a:r>
            <a:r>
              <a:rPr lang="en-US" sz="1200" dirty="0"/>
              <a:t>Generate region proposals based on the feature maps; </a:t>
            </a:r>
            <a:endParaRPr lang="en-US" b="0" i="0" dirty="0">
              <a:solidFill>
                <a:srgbClr val="222222"/>
              </a:solidFill>
              <a:effectLst/>
              <a:latin typeface="Lato" panose="020F0502020204030203" pitchFamily="34" charset="0"/>
            </a:endParaRP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417152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Inference time: ~40-50s per image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948332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algn="l">
              <a:buFont typeface="+mj-lt"/>
              <a:buAutoNum type="arabicPeriod"/>
            </a:pPr>
            <a:r>
              <a:rPr lang="en-US" b="0" i="0" dirty="0">
                <a:solidFill>
                  <a:srgbClr val="222222"/>
                </a:solidFill>
                <a:effectLst/>
                <a:latin typeface="Lato" panose="020F0502020204030203" pitchFamily="34" charset="0"/>
              </a:rPr>
              <a:t>Apply Region Proposal Network (RPN) on these feature maps and get object proposals</a:t>
            </a: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US" b="0" i="0" dirty="0">
              <a:solidFill>
                <a:srgbClr val="222222"/>
              </a:solidFill>
              <a:effectLst/>
              <a:latin typeface="Lato" panose="020F0502020204030203" pitchFamily="34" charset="0"/>
            </a:endParaRP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Fast RCNN uses selective search for generating Regions of Interest, while Faster RCNN uses “Region Proposal Network”, aka RPN. 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10815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WHATs and WHEREs of the objects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44354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also it uses three different model for making predictions.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67118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1587802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see in the above image how the residual boxes are generated.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The Bboxes </a:t>
            </a:r>
            <a:r>
              <a:rPr lang="en-US" dirty="0"/>
              <a:t>are highlighted by yellow color in the second step of the image above.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IOU equals 1 if the </a:t>
            </a:r>
            <a:r>
              <a:rPr lang="en-US"/>
              <a:t>predicted Bbox </a:t>
            </a:r>
            <a:r>
              <a:rPr lang="en-US" dirty="0"/>
              <a:t>is the same as the real box. This mechanism </a:t>
            </a:r>
            <a:r>
              <a:rPr lang="en-US"/>
              <a:t>eliminates Bboxes </a:t>
            </a:r>
            <a:r>
              <a:rPr lang="en-US" dirty="0"/>
              <a:t>that are not equal to the real box. IOU is calculated as the ratio of ‘area of overlap’ to ‘area of the union’. Finally, by Non-Maximal Suppression, YOLO suppresses </a:t>
            </a:r>
            <a:r>
              <a:rPr lang="en-US"/>
              <a:t>all Bboxes </a:t>
            </a:r>
            <a:r>
              <a:rPr lang="en-US" dirty="0"/>
              <a:t>with lower probability scores to achieve </a:t>
            </a:r>
            <a:r>
              <a:rPr lang="en-US"/>
              <a:t>final Bboxes</a:t>
            </a: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99168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es. So, if the object is a car, c</a:t>
            </a:r>
            <a:r>
              <a:rPr lang="en-US" b="0" i="0" baseline="-25000" dirty="0">
                <a:solidFill>
                  <a:srgbClr val="222222"/>
                </a:solidFill>
                <a:effectLst/>
                <a:latin typeface="Lato" panose="020F0502020204030203" pitchFamily="34" charset="0"/>
              </a:rPr>
              <a:t>2</a:t>
            </a:r>
            <a:r>
              <a:rPr lang="en-US" b="0" i="0" dirty="0">
                <a:solidFill>
                  <a:srgbClr val="222222"/>
                </a:solidFill>
                <a:effectLst/>
                <a:latin typeface="Lato" panose="020F0502020204030203" pitchFamily="34" charset="0"/>
              </a:rPr>
              <a:t> will be 1 and c</a:t>
            </a:r>
            <a:r>
              <a:rPr lang="en-US" b="0" i="0" baseline="-25000" dirty="0">
                <a:solidFill>
                  <a:srgbClr val="222222"/>
                </a:solidFill>
                <a:effectLst/>
                <a:latin typeface="Lato" panose="020F0502020204030203" pitchFamily="34" charset="0"/>
              </a:rPr>
              <a:t>1 &amp;</a:t>
            </a:r>
            <a:r>
              <a:rPr lang="en-US" b="0" i="0" dirty="0">
                <a:solidFill>
                  <a:srgbClr val="222222"/>
                </a:solidFill>
                <a:effectLst/>
                <a:latin typeface="Lato" panose="020F0502020204030203" pitchFamily="34" charset="0"/>
              </a:rPr>
              <a:t> c</a:t>
            </a:r>
            <a:r>
              <a:rPr lang="en-US" b="0" i="0" baseline="-25000" dirty="0">
                <a:solidFill>
                  <a:srgbClr val="222222"/>
                </a:solidFill>
                <a:effectLst/>
                <a:latin typeface="Lato" panose="020F0502020204030203" pitchFamily="34" charset="0"/>
              </a:rPr>
              <a:t>3</a:t>
            </a:r>
            <a:r>
              <a:rPr lang="en-US" b="0" i="0" dirty="0">
                <a:solidFill>
                  <a:srgbClr val="222222"/>
                </a:solidFill>
                <a:effectLst/>
                <a:latin typeface="Lato" panose="020F0502020204030203" pitchFamily="34" charset="0"/>
              </a:rPr>
              <a:t> will be 0,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 output volume has shape of 3x3x8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a:solidFill>
                  <a:srgbClr val="222222"/>
                </a:solidFill>
                <a:effectLst/>
              </a:rPr>
              <a:t>(with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424655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 will be zero and </a:t>
            </a:r>
          </a:p>
          <a:p>
            <a:endParaRPr lang="en-US" dirty="0"/>
          </a:p>
          <a:p>
            <a:r>
              <a:rPr lang="en-US" dirty="0"/>
              <a:t>Here, ‘?’ means that it doesn’t matter what bx, by, </a:t>
            </a:r>
            <a:r>
              <a:rPr lang="en-US" dirty="0" err="1"/>
              <a:t>bh</a:t>
            </a:r>
            <a:r>
              <a:rPr lang="en-US" dirty="0"/>
              <a:t>, </a:t>
            </a:r>
            <a:r>
              <a:rPr lang="en-US" dirty="0" err="1"/>
              <a:t>bw</a:t>
            </a:r>
            <a:r>
              <a:rPr lang="en-US" dirty="0"/>
              <a:t>, c1, c2, and c3 contain as there is no object in the grid.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the y label for this grid is: ‘?’ means that it doesn’t matter what the other entries are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40957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51640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latin typeface="Lato" panose="020F0502020204030203" pitchFamily="34" charset="0"/>
              </a:rPr>
              <a:t>The </a:t>
            </a:r>
            <a:r>
              <a:rPr lang="en-US" dirty="0">
                <a:solidFill>
                  <a:srgbClr val="222222"/>
                </a:solidFill>
                <a:latin typeface="Lato" panose="020F0502020204030203" pitchFamily="34" charset="0"/>
              </a:rPr>
              <a:t>output volume is </a:t>
            </a:r>
            <a:r>
              <a:rPr lang="en-US" b="0" i="0" dirty="0">
                <a:solidFill>
                  <a:srgbClr val="222222"/>
                </a:solidFill>
                <a:effectLst/>
                <a:latin typeface="Lato" panose="020F0502020204030203" pitchFamily="34" charset="0"/>
              </a:rPr>
              <a:t>3x3x8 (with a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222222"/>
                </a:solidFill>
                <a:latin typeface="Lato" panose="020F0502020204030203" pitchFamily="34" charset="0"/>
              </a:rPr>
              <a:t>The output dimension is </a:t>
            </a:r>
            <a:r>
              <a:rPr lang="en-US" dirty="0" err="1">
                <a:solidFill>
                  <a:srgbClr val="222222"/>
                </a:solidFill>
                <a:latin typeface="Lato" panose="020F0502020204030203" pitchFamily="34" charset="0"/>
              </a:rPr>
              <a:t>SxSx</a:t>
            </a:r>
            <a:r>
              <a:rPr lang="en-US" dirty="0">
                <a:solidFill>
                  <a:srgbClr val="222222"/>
                </a:solidFill>
                <a:latin typeface="Lato" panose="020F0502020204030203" pitchFamily="34" charset="0"/>
              </a:rPr>
              <a:t>(5B+C), where </a:t>
            </a:r>
            <a:r>
              <a:rPr lang="en-US" dirty="0" err="1">
                <a:solidFill>
                  <a:srgbClr val="222222"/>
                </a:solidFill>
                <a:latin typeface="Lato" panose="020F0502020204030203" pitchFamily="34" charset="0"/>
              </a:rPr>
              <a:t>SxS</a:t>
            </a:r>
            <a:r>
              <a:rPr lang="en-US" dirty="0">
                <a:solidFill>
                  <a:srgbClr val="222222"/>
                </a:solidFill>
                <a:latin typeface="Lato" panose="020F0502020204030203" pitchFamily="34" charset="0"/>
              </a:rPr>
              <a:t> is the image size; B is number of anchor boxes per grid cell; C is number of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22222"/>
              </a:solidFill>
              <a:effectLst/>
              <a:latin typeface="Lato" panose="020F0502020204030203" pitchFamily="34" charset="0"/>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77248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last two dimensions of the above output are flattened to get an output volume of (19, 19, 425):</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055425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Based on FCNN (Fully Convolutional Neural Network)</a:t>
            </a:r>
          </a:p>
          <a:p>
            <a:r>
              <a:rPr lang="en-US" sz="1200" dirty="0"/>
              <a:t>The model has 24 convolutional layers followed by 2 fully connected layers.</a:t>
            </a:r>
          </a:p>
          <a:p>
            <a:r>
              <a:rPr lang="en-US" sz="1200" dirty="0"/>
              <a:t>, in a fully convolutional fashion. This process is independent of the backbone convolutional architectures.</a:t>
            </a:r>
          </a:p>
          <a:p>
            <a:r>
              <a:rPr lang="en-US" sz="1200" dirty="0"/>
              <a:t>It takes in an input image of dimensions 224 x 224 and resizes it to 448 x 448 for the detection task. The output is a 7 x 7 x 30 tensor containing predictions which the model makes on the input image</a:t>
            </a:r>
            <a:br>
              <a:rPr lang="en-US" sz="1200" dirty="0"/>
            </a:br>
            <a:r>
              <a:rPr lang="en-US" dirty="0"/>
              <a:t>Based on FCNN (Fully Convolutional Neural Network)</a:t>
            </a:r>
          </a:p>
          <a:p>
            <a:pPr lvl="1"/>
            <a:r>
              <a:rPr lang="en-US" dirty="0"/>
              <a:t>Backbone extracts essential features of an image and feeds them to the Head through Neck.</a:t>
            </a:r>
          </a:p>
          <a:p>
            <a:pPr lvl="1"/>
            <a:r>
              <a:rPr lang="en-US" dirty="0"/>
              <a:t>Neck collects feature maps extracted by the Backbone and creates feature pyramids.</a:t>
            </a:r>
          </a:p>
          <a:p>
            <a:pPr lvl="1"/>
            <a:r>
              <a:rPr lang="en-US" dirty="0"/>
              <a:t>Head consists of output layers that have final detections.</a:t>
            </a:r>
          </a:p>
          <a:p>
            <a:endParaRPr lang="en-SE" dirty="0"/>
          </a:p>
          <a:p>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80362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Is it possible for multiple boxes to match (have </a:t>
            </a:r>
            <a:r>
              <a:rPr lang="en-US" dirty="0" err="1"/>
              <a:t>IoU</a:t>
            </a:r>
            <a:r>
              <a:rPr lang="en-US" dirty="0"/>
              <a:t> \gr threshold of) a GT box? Yes. but </a:t>
            </a:r>
            <a:r>
              <a:rPr lang="en-US" dirty="0" err="1"/>
              <a:t>mAP</a:t>
            </a:r>
            <a:r>
              <a:rPr lang="en-US" dirty="0"/>
              <a:t> assumes at most one box match a GT box.</a:t>
            </a:r>
          </a:p>
          <a:p>
            <a:pPr algn="l">
              <a:buFont typeface="+mj-lt"/>
              <a:buAutoNum type="arabicPeriod"/>
            </a:pPr>
            <a:r>
              <a:rPr lang="en-US" b="0" i="0" dirty="0">
                <a:solidFill>
                  <a:srgbClr val="222222"/>
                </a:solidFill>
                <a:effectLst/>
                <a:latin typeface="Lato" panose="020F0502020204030203" pitchFamily="34" charset="0"/>
              </a:rPr>
              <a:t>Discard all the boxes having probabilities less than or equal to a pre-defined threshold (say, 0.5)</a:t>
            </a:r>
          </a:p>
          <a:p>
            <a:pPr algn="l">
              <a:buFont typeface="+mj-lt"/>
              <a:buAutoNum type="arabicPeriod"/>
            </a:pPr>
            <a:r>
              <a:rPr lang="en-US" b="0" i="0" dirty="0">
                <a:solidFill>
                  <a:srgbClr val="222222"/>
                </a:solidFill>
                <a:effectLst/>
                <a:latin typeface="Lato" panose="020F0502020204030203" pitchFamily="34" charset="0"/>
              </a:rPr>
              <a:t>For the remaining boxes:</a:t>
            </a:r>
          </a:p>
          <a:p>
            <a:pPr marL="742950" lvl="1" indent="-285750" algn="l">
              <a:buFont typeface="+mj-lt"/>
              <a:buAutoNum type="arabicPeriod"/>
            </a:pPr>
            <a:r>
              <a:rPr lang="en-US" b="0" i="0" dirty="0">
                <a:solidFill>
                  <a:srgbClr val="222222"/>
                </a:solidFill>
                <a:effectLst/>
                <a:latin typeface="Lato" panose="020F0502020204030203" pitchFamily="34" charset="0"/>
              </a:rPr>
              <a:t>Pick the box with the highest probability and take that as the output prediction</a:t>
            </a:r>
          </a:p>
          <a:p>
            <a:pPr marL="742950" lvl="1" indent="-285750" algn="l">
              <a:buFont typeface="+mj-lt"/>
              <a:buAutoNum type="arabicPeriod"/>
            </a:pPr>
            <a:r>
              <a:rPr lang="en-US" b="0" i="0" dirty="0">
                <a:solidFill>
                  <a:srgbClr val="222222"/>
                </a:solidFill>
                <a:effectLst/>
                <a:latin typeface="Lato" panose="020F0502020204030203" pitchFamily="34" charset="0"/>
              </a:rPr>
              <a:t>Discard any other box which has </a:t>
            </a:r>
            <a:r>
              <a:rPr lang="en-US" b="0" i="0" dirty="0" err="1">
                <a:solidFill>
                  <a:srgbClr val="222222"/>
                </a:solidFill>
                <a:effectLst/>
                <a:latin typeface="Lato" panose="020F0502020204030203" pitchFamily="34" charset="0"/>
              </a:rPr>
              <a:t>IoU</a:t>
            </a:r>
            <a:r>
              <a:rPr lang="en-US" b="0" i="0" dirty="0">
                <a:solidFill>
                  <a:srgbClr val="222222"/>
                </a:solidFill>
                <a:effectLst/>
                <a:latin typeface="Lato" panose="020F0502020204030203" pitchFamily="34" charset="0"/>
              </a:rPr>
              <a:t> greater than the threshold with the output box from the above step</a:t>
            </a:r>
          </a:p>
          <a:p>
            <a:pPr algn="l">
              <a:buFont typeface="+mj-lt"/>
              <a:buAutoNum type="arabicPeriod"/>
            </a:pPr>
            <a:r>
              <a:rPr lang="en-US" b="0" i="0" dirty="0">
                <a:solidFill>
                  <a:srgbClr val="222222"/>
                </a:solidFill>
                <a:effectLst/>
                <a:latin typeface="Lato" panose="020F0502020204030203" pitchFamily="34" charset="0"/>
              </a:rPr>
              <a:t>Repeat step 2 until all the boxes are either taken as the output prediction or discarded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3922359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Diminishing returns for slower methods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491871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missing a regression head?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143812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83857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424637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139104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76080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825615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60242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00.png"/><Relationship Id="rId4" Type="http://schemas.openxmlformats.org/officeDocument/2006/relationships/image" Target="../media/image18.png"/><Relationship Id="rId9" Type="http://schemas.openxmlformats.org/officeDocument/2006/relationships/image" Target="../media/image490.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57.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5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dirty="0"/>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5115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22623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12</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58756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a:t>
                </a:r>
                <a:r>
                  <a:rPr lang="en-US" altLang="zh-CN" sz="1400" kern="0" dirty="0"/>
                  <a:t>5</a:t>
                </a:r>
                <a:r>
                  <a:rPr lang="en-US" sz="1400" kern="0" dirty="0"/>
                  <a:t>,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a:t>
                </a:r>
                <a:r>
                  <a:rPr lang="en-US" altLang="zh-CN" sz="1400" kern="0" dirty="0"/>
                  <a:t>5</a:t>
                </a:r>
                <a:r>
                  <a:rPr lang="en-US" sz="1400" kern="0" dirty="0"/>
                  <a:t>,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53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2392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1496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594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167520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376820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85000" lnSpcReduction="2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r>
                  <a:rPr lang="en-US" dirty="0"/>
                  <a:t>Can be more efficient with convolution implementation of sliding windows, but still too slow to be practical </a:t>
                </a:r>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259" t="-2748" b="-17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1800" dirty="0">
                <a:solidFill>
                  <a:srgbClr val="C00000"/>
                </a:solidFill>
              </a:rPr>
              <a:t>Two-stage detector</a:t>
            </a:r>
          </a:p>
          <a:p>
            <a:pPr lvl="1"/>
            <a:r>
              <a:rPr lang="en-US" altLang="zh-CN" sz="1400" dirty="0"/>
              <a:t>1</a:t>
            </a:r>
            <a:r>
              <a:rPr lang="en-US" altLang="zh-CN" sz="1400" baseline="30000" dirty="0"/>
              <a:t>st</a:t>
            </a:r>
            <a:r>
              <a:rPr lang="en-US" altLang="zh-CN" sz="1400" dirty="0"/>
              <a:t> </a:t>
            </a:r>
            <a:r>
              <a:rPr lang="en-US" sz="1400" dirty="0"/>
              <a:t>step uses Region Proposal Networks to create areas of interest with a high probability of being an object.</a:t>
            </a:r>
          </a:p>
          <a:p>
            <a:pPr lvl="1"/>
            <a:r>
              <a:rPr lang="en-US" sz="1400" dirty="0"/>
              <a:t>2</a:t>
            </a:r>
            <a:r>
              <a:rPr lang="en-US" sz="1400" baseline="30000" dirty="0"/>
              <a:t>nd</a:t>
            </a:r>
            <a:r>
              <a:rPr lang="en-US" sz="1400" dirty="0"/>
              <a:t> step is object detection, which </a:t>
            </a:r>
            <a:r>
              <a:rPr lang="en-US" sz="1400" dirty="0" err="1"/>
              <a:t>performsclassification</a:t>
            </a:r>
            <a:r>
              <a:rPr lang="en-US" sz="1400" dirty="0"/>
              <a:t> and regression of </a:t>
            </a:r>
            <a:r>
              <a:rPr lang="en-US" sz="1400"/>
              <a:t>the Bbox </a:t>
            </a:r>
            <a:r>
              <a:rPr lang="en-US" sz="1400" dirty="0"/>
              <a:t>of the objects.</a:t>
            </a:r>
          </a:p>
          <a:p>
            <a:r>
              <a:rPr lang="en-US" sz="1800" dirty="0"/>
              <a:t>One-stage detector</a:t>
            </a:r>
          </a:p>
          <a:p>
            <a:pPr lvl="1"/>
            <a:r>
              <a:rPr lang="en-US" sz="1400" dirty="0"/>
              <a:t>Object detection is a regression problem that takes input and learns probability classes </a:t>
            </a:r>
            <a:r>
              <a:rPr lang="en-US" sz="1400"/>
              <a:t>and Bbox </a:t>
            </a:r>
            <a:r>
              <a:rPr lang="en-US" sz="1400" dirty="0"/>
              <a:t>coordinates. </a:t>
            </a:r>
            <a:endParaRPr lang="en-SE" sz="14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1979712" y="3140968"/>
            <a:ext cx="4679424" cy="3633542"/>
          </a:xfrm>
          <a:prstGeom prst="rect">
            <a:avLst/>
          </a:prstGeom>
        </p:spPr>
      </p:pic>
    </p:spTree>
    <p:extLst>
      <p:ext uri="{BB962C8B-B14F-4D97-AF65-F5344CB8AC3E}">
        <p14:creationId xmlns:p14="http://schemas.microsoft.com/office/powerpoint/2010/main" val="84955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Selective Search, e.g., look for “blob-like” image regions</a:t>
            </a:r>
          </a:p>
          <a:p>
            <a:pPr lvl="1"/>
            <a:r>
              <a:rPr lang="en-US" dirty="0"/>
              <a:t>Relatively fast to run: e.g. can generate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3"/>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a:t>
                </a:r>
                <a:r>
                  <a:rPr lang="en-US"/>
                  <a:t>get Bbox </a:t>
                </a:r>
                <a:r>
                  <a:rPr lang="en-US" dirty="0"/>
                  <a:t>and class label for each region</a:t>
                </a:r>
              </a:p>
              <a:p>
                <a:r>
                  <a:rPr lang="en-US"/>
                  <a:t>Bbox </a:t>
                </a:r>
                <a:r>
                  <a:rPr lang="en-US" dirty="0"/>
                  <a:t>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a:t>
                </a:r>
                <a:r>
                  <a:rPr lang="en-US"/>
                  <a:t>better Bbox</a:t>
                </a:r>
                <a:endParaRPr lang="en-US" dirty="0"/>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r="-519"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77500" lnSpcReduction="20000"/>
          </a:bodyPr>
          <a:lstStyle/>
          <a:p>
            <a:r>
              <a:rPr lang="en-US" dirty="0"/>
              <a:t>1. Run region proposal method to compute ~2000 region proposals</a:t>
            </a:r>
          </a:p>
          <a:p>
            <a:r>
              <a:rPr lang="en-US" dirty="0"/>
              <a:t>2. Resize each region to 224x224 (tunable </a:t>
            </a:r>
            <a:r>
              <a:rPr lang="en-US" dirty="0" err="1"/>
              <a:t>hyperparam</a:t>
            </a:r>
            <a:r>
              <a:rPr lang="en-US" dirty="0"/>
              <a:t>) and run independently through the CNN to get feature vectors, then use Linear SVM to predict class scores, and Linear Regression to predict </a:t>
            </a:r>
            <a:r>
              <a:rPr lang="en-US" dirty="0" err="1"/>
              <a:t>Bboxes</a:t>
            </a:r>
            <a:endParaRPr lang="en-US" dirty="0"/>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701A-7E73-44F6-5A8A-2734F0ABCF05}"/>
              </a:ext>
            </a:extLst>
          </p:cNvPr>
          <p:cNvSpPr>
            <a:spLocks noGrp="1"/>
          </p:cNvSpPr>
          <p:nvPr>
            <p:ph type="title"/>
          </p:nvPr>
        </p:nvSpPr>
        <p:spPr/>
        <p:txBody>
          <a:bodyPr/>
          <a:lstStyle/>
          <a:p>
            <a:r>
              <a:rPr lang="en-US" dirty="0"/>
              <a:t>R-CNN is Slow</a:t>
            </a:r>
            <a:endParaRPr lang="en-SE" dirty="0"/>
          </a:p>
        </p:txBody>
      </p:sp>
      <p:sp>
        <p:nvSpPr>
          <p:cNvPr id="3" name="Content Placeholder 2">
            <a:extLst>
              <a:ext uri="{FF2B5EF4-FFF2-40B4-BE49-F238E27FC236}">
                <a16:creationId xmlns:a16="http://schemas.microsoft.com/office/drawing/2014/main" id="{7A02A060-0D03-3921-99B8-095B56753BD4}"/>
              </a:ext>
            </a:extLst>
          </p:cNvPr>
          <p:cNvSpPr>
            <a:spLocks noGrp="1"/>
          </p:cNvSpPr>
          <p:nvPr>
            <p:ph idx="1"/>
          </p:nvPr>
        </p:nvSpPr>
        <p:spPr/>
        <p:txBody>
          <a:bodyPr>
            <a:normAutofit/>
          </a:bodyPr>
          <a:lstStyle/>
          <a:p>
            <a:r>
              <a:rPr lang="en-US" dirty="0"/>
              <a:t>Inference time: ~40-50s per image</a:t>
            </a:r>
          </a:p>
          <a:p>
            <a:pPr lvl="1"/>
            <a:r>
              <a:rPr lang="en-US" dirty="0"/>
              <a:t>Extracting ~2000 regions for each image based on selective search</a:t>
            </a:r>
          </a:p>
          <a:p>
            <a:pPr lvl="1"/>
            <a:r>
              <a:rPr lang="en-US" dirty="0"/>
              <a:t>Extracting feature vectors using CNN for every image region. </a:t>
            </a:r>
          </a:p>
          <a:p>
            <a:pPr lvl="1"/>
            <a:r>
              <a:rPr lang="en-US" dirty="0"/>
              <a:t>Suppose we have N images, then the number of CNN features will be N*2000</a:t>
            </a:r>
          </a:p>
        </p:txBody>
      </p:sp>
      <p:sp>
        <p:nvSpPr>
          <p:cNvPr id="4" name="Slide Number Placeholder 3">
            <a:extLst>
              <a:ext uri="{FF2B5EF4-FFF2-40B4-BE49-F238E27FC236}">
                <a16:creationId xmlns:a16="http://schemas.microsoft.com/office/drawing/2014/main" id="{35F217E2-9062-DCA2-7E4C-20462690E749}"/>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324602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62933"/>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323528" y="637541"/>
            <a:ext cx="8229600" cy="1714947"/>
          </a:xfrm>
        </p:spPr>
        <p:txBody>
          <a:bodyPr>
            <a:normAutofit/>
          </a:bodyPr>
          <a:lstStyle/>
          <a:p>
            <a:r>
              <a:rPr lang="en-US" sz="1600" dirty="0"/>
              <a:t>1. Use a backbone network to extract feature maps from the whole image</a:t>
            </a:r>
          </a:p>
          <a:p>
            <a:r>
              <a:rPr lang="en-US" sz="1600" dirty="0"/>
              <a:t>2. Apply Selective Search on these feature maps and get object proposals</a:t>
            </a:r>
          </a:p>
          <a:p>
            <a:r>
              <a:rPr lang="en-US" sz="1600" dirty="0"/>
              <a:t>3. Use a lightweight Per-Region network to perform </a:t>
            </a:r>
            <a:r>
              <a:rPr lang="en-US" sz="1600" dirty="0" err="1"/>
              <a:t>Bbox</a:t>
            </a:r>
            <a:r>
              <a:rPr lang="en-US" sz="1600" dirty="0"/>
              <a:t> regression and classification </a:t>
            </a:r>
          </a:p>
          <a:p>
            <a:r>
              <a:rPr lang="en-US" sz="1600"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3"/>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TextBox 4">
            <a:extLst>
              <a:ext uri="{FF2B5EF4-FFF2-40B4-BE49-F238E27FC236}">
                <a16:creationId xmlns:a16="http://schemas.microsoft.com/office/drawing/2014/main" id="{B5C528A5-39C1-C1E1-DE5D-611BB84A6326}"/>
              </a:ext>
            </a:extLst>
          </p:cNvPr>
          <p:cNvSpPr txBox="1"/>
          <p:nvPr/>
        </p:nvSpPr>
        <p:spPr>
          <a:xfrm>
            <a:off x="-53917" y="4686126"/>
            <a:ext cx="1859805" cy="338554"/>
          </a:xfrm>
          <a:prstGeom prst="rect">
            <a:avLst/>
          </a:prstGeom>
          <a:noFill/>
        </p:spPr>
        <p:txBody>
          <a:bodyPr wrap="none" rtlCol="0">
            <a:spAutoFit/>
          </a:bodyPr>
          <a:lstStyle/>
          <a:p>
            <a:r>
              <a:rPr lang="en-US" sz="1600" dirty="0"/>
              <a:t>(Selective Search)</a:t>
            </a:r>
            <a:endParaRPr lang="en-SE" sz="1600" dirty="0"/>
          </a:p>
        </p:txBody>
      </p:sp>
      <p:sp>
        <p:nvSpPr>
          <p:cNvPr id="7" name="TextBox 6">
            <a:extLst>
              <a:ext uri="{FF2B5EF4-FFF2-40B4-BE49-F238E27FC236}">
                <a16:creationId xmlns:a16="http://schemas.microsoft.com/office/drawing/2014/main" id="{60686CF6-FA07-9DEB-E9BF-7B091CCE4052}"/>
              </a:ext>
            </a:extLst>
          </p:cNvPr>
          <p:cNvSpPr txBox="1"/>
          <p:nvPr/>
        </p:nvSpPr>
        <p:spPr>
          <a:xfrm>
            <a:off x="4860032" y="4378349"/>
            <a:ext cx="1229824" cy="307777"/>
          </a:xfrm>
          <a:prstGeom prst="rect">
            <a:avLst/>
          </a:prstGeom>
          <a:noFill/>
        </p:spPr>
        <p:txBody>
          <a:bodyPr wrap="none" rtlCol="0">
            <a:spAutoFit/>
          </a:bodyPr>
          <a:lstStyle/>
          <a:p>
            <a:r>
              <a:rPr lang="en-US" sz="1400" dirty="0">
                <a:solidFill>
                  <a:srgbClr val="C00000"/>
                </a:solidFill>
              </a:rPr>
              <a:t>(</a:t>
            </a:r>
            <a:r>
              <a:rPr lang="en-US" sz="1400" dirty="0" err="1">
                <a:solidFill>
                  <a:srgbClr val="C00000"/>
                </a:solidFill>
              </a:rPr>
              <a:t>RoI</a:t>
            </a:r>
            <a:r>
              <a:rPr lang="en-US" sz="1400" dirty="0">
                <a:solidFill>
                  <a:srgbClr val="C00000"/>
                </a:solidFill>
              </a:rPr>
              <a:t> Pooling)</a:t>
            </a:r>
            <a:endParaRPr lang="en-SE" sz="1400" dirty="0">
              <a:solidFill>
                <a:srgbClr val="C00000"/>
              </a:solidFill>
            </a:endParaRPr>
          </a:p>
        </p:txBody>
      </p:sp>
    </p:spTree>
    <p:extLst>
      <p:ext uri="{BB962C8B-B14F-4D97-AF65-F5344CB8AC3E}">
        <p14:creationId xmlns:p14="http://schemas.microsoft.com/office/powerpoint/2010/main" val="3701874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3"/>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4"/>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7170" name="Picture 2">
            <a:extLst>
              <a:ext uri="{FF2B5EF4-FFF2-40B4-BE49-F238E27FC236}">
                <a16:creationId xmlns:a16="http://schemas.microsoft.com/office/drawing/2014/main" id="{9B46B507-338B-2CF9-E95F-DDE9F083C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50" y="2605928"/>
            <a:ext cx="7371499" cy="390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52736"/>
            <a:ext cx="8229600" cy="1421904"/>
          </a:xfrm>
        </p:spPr>
        <p:txBody>
          <a:bodyPr>
            <a:normAutofit fontScale="55000" lnSpcReduction="20000"/>
          </a:bodyPr>
          <a:lstStyle/>
          <a:p>
            <a:r>
              <a:rPr lang="en-US" dirty="0"/>
              <a:t>Use Region Proposal Network (RPN) to generate region proposals from feature maps output by the backbone network</a:t>
            </a:r>
          </a:p>
          <a:p>
            <a:pPr lvl="1"/>
            <a:r>
              <a:rPr lang="en-US" dirty="0"/>
              <a:t>vs. Selective Search used by Fast R-CNN</a:t>
            </a:r>
          </a:p>
          <a:p>
            <a:pPr lvl="1"/>
            <a:r>
              <a:rPr lang="en-US" dirty="0"/>
              <a:t>RPN is learnable/trainable; Selective Search is a fixed heuristic algorithm</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3"/>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3060-D337-61D8-553B-81590F76899B}"/>
              </a:ext>
            </a:extLst>
          </p:cNvPr>
          <p:cNvSpPr>
            <a:spLocks noGrp="1"/>
          </p:cNvSpPr>
          <p:nvPr>
            <p:ph type="title"/>
          </p:nvPr>
        </p:nvSpPr>
        <p:spPr/>
        <p:txBody>
          <a:bodyPr/>
          <a:lstStyle/>
          <a:p>
            <a:r>
              <a:rPr lang="en-US" dirty="0"/>
              <a:t>3 Variants of R-CNN</a:t>
            </a:r>
            <a:endParaRPr lang="en-SE" dirty="0"/>
          </a:p>
        </p:txBody>
      </p:sp>
      <p:sp>
        <p:nvSpPr>
          <p:cNvPr id="3" name="Content Placeholder 2">
            <a:extLst>
              <a:ext uri="{FF2B5EF4-FFF2-40B4-BE49-F238E27FC236}">
                <a16:creationId xmlns:a16="http://schemas.microsoft.com/office/drawing/2014/main" id="{A3A06211-B9CA-A038-AAB9-DEDE1DBAD3F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D3C8CF-6407-F1F9-50AC-DC2C4F2B7B9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42" name="Picture 2">
            <a:extLst>
              <a:ext uri="{FF2B5EF4-FFF2-40B4-BE49-F238E27FC236}">
                <a16:creationId xmlns:a16="http://schemas.microsoft.com/office/drawing/2014/main" id="{D1F0A725-6AF5-CA29-8A9F-4F3DA3D81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22721"/>
            <a:ext cx="4292890" cy="288820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AA6B9EF-FB47-0EED-AE18-6EE9012DD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985963"/>
            <a:ext cx="4292890" cy="253938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ECF3C06E-819C-10B4-7034-86B953A32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077" y="1729983"/>
            <a:ext cx="4729027" cy="42312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F170C-13E2-64F4-E456-512FADD8DD2B}"/>
              </a:ext>
            </a:extLst>
          </p:cNvPr>
          <p:cNvSpPr txBox="1"/>
          <p:nvPr/>
        </p:nvSpPr>
        <p:spPr>
          <a:xfrm>
            <a:off x="11868" y="702713"/>
            <a:ext cx="928459" cy="369332"/>
          </a:xfrm>
          <a:prstGeom prst="rect">
            <a:avLst/>
          </a:prstGeom>
          <a:noFill/>
        </p:spPr>
        <p:txBody>
          <a:bodyPr wrap="none" rtlCol="0">
            <a:spAutoFit/>
          </a:bodyPr>
          <a:lstStyle/>
          <a:p>
            <a:r>
              <a:rPr lang="en-US" dirty="0"/>
              <a:t>R-CNN</a:t>
            </a:r>
            <a:endParaRPr lang="en-SE" dirty="0"/>
          </a:p>
        </p:txBody>
      </p:sp>
      <p:sp>
        <p:nvSpPr>
          <p:cNvPr id="9" name="TextBox 8">
            <a:extLst>
              <a:ext uri="{FF2B5EF4-FFF2-40B4-BE49-F238E27FC236}">
                <a16:creationId xmlns:a16="http://schemas.microsoft.com/office/drawing/2014/main" id="{4AFD6EB2-692E-9336-3076-E1B9E1F6D024}"/>
              </a:ext>
            </a:extLst>
          </p:cNvPr>
          <p:cNvSpPr txBox="1"/>
          <p:nvPr/>
        </p:nvSpPr>
        <p:spPr>
          <a:xfrm>
            <a:off x="6164560" y="5833932"/>
            <a:ext cx="1646605" cy="646331"/>
          </a:xfrm>
          <a:prstGeom prst="rect">
            <a:avLst/>
          </a:prstGeom>
          <a:noFill/>
        </p:spPr>
        <p:txBody>
          <a:bodyPr wrap="none" rtlCol="0">
            <a:spAutoFit/>
          </a:bodyPr>
          <a:lstStyle/>
          <a:p>
            <a:endParaRPr lang="en-US" dirty="0"/>
          </a:p>
          <a:p>
            <a:r>
              <a:rPr lang="en-US" dirty="0"/>
              <a:t>Faster R-CNN</a:t>
            </a:r>
            <a:endParaRPr lang="en-SE" dirty="0"/>
          </a:p>
        </p:txBody>
      </p:sp>
      <p:sp>
        <p:nvSpPr>
          <p:cNvPr id="10" name="TextBox 9">
            <a:extLst>
              <a:ext uri="{FF2B5EF4-FFF2-40B4-BE49-F238E27FC236}">
                <a16:creationId xmlns:a16="http://schemas.microsoft.com/office/drawing/2014/main" id="{CD68891F-03A5-5AD7-619F-A0A8AE84C796}"/>
              </a:ext>
            </a:extLst>
          </p:cNvPr>
          <p:cNvSpPr txBox="1"/>
          <p:nvPr/>
        </p:nvSpPr>
        <p:spPr>
          <a:xfrm>
            <a:off x="66031" y="6230034"/>
            <a:ext cx="1441420" cy="646331"/>
          </a:xfrm>
          <a:prstGeom prst="rect">
            <a:avLst/>
          </a:prstGeom>
          <a:noFill/>
        </p:spPr>
        <p:txBody>
          <a:bodyPr wrap="none" rtlCol="0">
            <a:spAutoFit/>
          </a:bodyPr>
          <a:lstStyle/>
          <a:p>
            <a:endParaRPr lang="en-US" dirty="0"/>
          </a:p>
          <a:p>
            <a:r>
              <a:rPr lang="en-US" dirty="0"/>
              <a:t>Fast R-CNN</a:t>
            </a:r>
            <a:endParaRPr lang="en-SE" dirty="0"/>
          </a:p>
        </p:txBody>
      </p:sp>
    </p:spTree>
    <p:extLst>
      <p:ext uri="{BB962C8B-B14F-4D97-AF65-F5344CB8AC3E}">
        <p14:creationId xmlns:p14="http://schemas.microsoft.com/office/powerpoint/2010/main" val="252246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Summary of 3 Variants of R-CNN</a:t>
            </a:r>
            <a:endParaRPr lang="en-SE" dirty="0"/>
          </a:p>
        </p:txBody>
      </p:sp>
      <p:graphicFrame>
        <p:nvGraphicFramePr>
          <p:cNvPr id="5" name="Table 6">
            <a:extLst>
              <a:ext uri="{FF2B5EF4-FFF2-40B4-BE49-F238E27FC236}">
                <a16:creationId xmlns:a16="http://schemas.microsoft.com/office/drawing/2014/main" id="{0B64E924-1341-E075-D3CD-918F20FFF4B7}"/>
              </a:ext>
            </a:extLst>
          </p:cNvPr>
          <p:cNvGraphicFramePr>
            <a:graphicFrameLocks noGrp="1"/>
          </p:cNvGraphicFramePr>
          <p:nvPr>
            <p:ph idx="1"/>
            <p:extLst>
              <p:ext uri="{D42A27DB-BD31-4B8C-83A1-F6EECF244321}">
                <p14:modId xmlns:p14="http://schemas.microsoft.com/office/powerpoint/2010/main" val="3559528476"/>
              </p:ext>
            </p:extLst>
          </p:nvPr>
        </p:nvGraphicFramePr>
        <p:xfrm>
          <a:off x="323528" y="1143000"/>
          <a:ext cx="8568952" cy="5238328"/>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850518274"/>
                    </a:ext>
                  </a:extLst>
                </a:gridCol>
                <a:gridCol w="3816424">
                  <a:extLst>
                    <a:ext uri="{9D8B030D-6E8A-4147-A177-3AD203B41FA5}">
                      <a16:colId xmlns:a16="http://schemas.microsoft.com/office/drawing/2014/main" val="18717177"/>
                    </a:ext>
                  </a:extLst>
                </a:gridCol>
                <a:gridCol w="1224136">
                  <a:extLst>
                    <a:ext uri="{9D8B030D-6E8A-4147-A177-3AD203B41FA5}">
                      <a16:colId xmlns:a16="http://schemas.microsoft.com/office/drawing/2014/main" val="1680099099"/>
                    </a:ext>
                  </a:extLst>
                </a:gridCol>
                <a:gridCol w="2160240">
                  <a:extLst>
                    <a:ext uri="{9D8B030D-6E8A-4147-A177-3AD203B41FA5}">
                      <a16:colId xmlns:a16="http://schemas.microsoft.com/office/drawing/2014/main" val="3700993789"/>
                    </a:ext>
                  </a:extLst>
                </a:gridCol>
              </a:tblGrid>
              <a:tr h="955641">
                <a:tc>
                  <a:txBody>
                    <a:bodyPr/>
                    <a:lstStyle/>
                    <a:p>
                      <a:r>
                        <a:rPr lang="en-US" sz="1600" dirty="0">
                          <a:solidFill>
                            <a:schemeClr val="tx1"/>
                          </a:solidFill>
                        </a:rPr>
                        <a:t>Algorithm</a:t>
                      </a:r>
                      <a:endParaRPr lang="en-SE" sz="1600" dirty="0">
                        <a:solidFill>
                          <a:schemeClr val="tx1"/>
                        </a:solidFill>
                      </a:endParaRPr>
                    </a:p>
                  </a:txBody>
                  <a:tcPr/>
                </a:tc>
                <a:tc>
                  <a:txBody>
                    <a:bodyPr/>
                    <a:lstStyle/>
                    <a:p>
                      <a:r>
                        <a:rPr lang="en-US" sz="1600" dirty="0">
                          <a:solidFill>
                            <a:schemeClr val="tx1"/>
                          </a:solidFill>
                        </a:rPr>
                        <a:t>Characteristics</a:t>
                      </a:r>
                      <a:endParaRPr lang="en-SE" sz="1600" dirty="0">
                        <a:solidFill>
                          <a:schemeClr val="tx1"/>
                        </a:solidFill>
                      </a:endParaRPr>
                    </a:p>
                  </a:txBody>
                  <a:tcPr/>
                </a:tc>
                <a:tc>
                  <a:txBody>
                    <a:bodyPr/>
                    <a:lstStyle/>
                    <a:p>
                      <a:r>
                        <a:rPr lang="en-US" sz="1600" dirty="0">
                          <a:solidFill>
                            <a:schemeClr val="tx1"/>
                          </a:solidFill>
                        </a:rPr>
                        <a:t>Pred. Time/</a:t>
                      </a:r>
                      <a:r>
                        <a:rPr lang="en-US" sz="1600" dirty="0" err="1">
                          <a:solidFill>
                            <a:schemeClr val="tx1"/>
                          </a:solidFill>
                        </a:rPr>
                        <a:t>Img</a:t>
                      </a:r>
                      <a:r>
                        <a:rPr lang="en-US" sz="1600" dirty="0">
                          <a:solidFill>
                            <a:schemeClr val="tx1"/>
                          </a:solidFill>
                        </a:rPr>
                        <a:t> (s)</a:t>
                      </a:r>
                      <a:endParaRPr lang="en-SE" sz="1600" dirty="0">
                        <a:solidFill>
                          <a:schemeClr val="tx1"/>
                        </a:solidFill>
                      </a:endParaRPr>
                    </a:p>
                  </a:txBody>
                  <a:tcPr/>
                </a:tc>
                <a:tc>
                  <a:txBody>
                    <a:bodyPr/>
                    <a:lstStyle/>
                    <a:p>
                      <a:r>
                        <a:rPr lang="en-US" sz="1600" dirty="0">
                          <a:solidFill>
                            <a:schemeClr val="tx1"/>
                          </a:solidFill>
                        </a:rPr>
                        <a:t>Limitations</a:t>
                      </a:r>
                      <a:endParaRPr lang="en-SE" sz="1600" dirty="0">
                        <a:solidFill>
                          <a:schemeClr val="tx1"/>
                        </a:solidFill>
                      </a:endParaRPr>
                    </a:p>
                  </a:txBody>
                  <a:tcPr/>
                </a:tc>
                <a:extLst>
                  <a:ext uri="{0D108BD9-81ED-4DB2-BD59-A6C34878D82A}">
                    <a16:rowId xmlns:a16="http://schemas.microsoft.com/office/drawing/2014/main" val="2212490165"/>
                  </a:ext>
                </a:extLst>
              </a:tr>
              <a:tr h="1238794">
                <a:tc>
                  <a:txBody>
                    <a:bodyPr/>
                    <a:lstStyle/>
                    <a:p>
                      <a:r>
                        <a:rPr lang="en-US" sz="1600" dirty="0"/>
                        <a:t>R-CNN</a:t>
                      </a:r>
                      <a:endParaRPr lang="en-SE" sz="1600" dirty="0"/>
                    </a:p>
                  </a:txBody>
                  <a:tcPr/>
                </a:tc>
                <a:tc>
                  <a:txBody>
                    <a:bodyPr/>
                    <a:lstStyle/>
                    <a:p>
                      <a:r>
                        <a:rPr lang="en-US" sz="1600" dirty="0"/>
                        <a:t>Use </a:t>
                      </a:r>
                      <a:r>
                        <a:rPr lang="en-US" sz="1600" dirty="0">
                          <a:solidFill>
                            <a:srgbClr val="C00000"/>
                          </a:solidFill>
                        </a:rPr>
                        <a:t>Selective Search on the input image</a:t>
                      </a:r>
                      <a:r>
                        <a:rPr lang="en-US" sz="1600" dirty="0"/>
                        <a:t> to generate regions. Extracts ~2000 regions from each image.</a:t>
                      </a:r>
                      <a:endParaRPr lang="en-SE" sz="1600" dirty="0"/>
                    </a:p>
                  </a:txBody>
                  <a:tcPr/>
                </a:tc>
                <a:tc>
                  <a:txBody>
                    <a:bodyPr/>
                    <a:lstStyle/>
                    <a:p>
                      <a:r>
                        <a:rPr lang="en-SE" sz="1600" b="0" i="0" kern="1200" dirty="0">
                          <a:solidFill>
                            <a:schemeClr val="dk1"/>
                          </a:solidFill>
                          <a:effectLst/>
                          <a:latin typeface="+mn-lt"/>
                          <a:ea typeface="+mn-ea"/>
                          <a:cs typeface="+mn-cs"/>
                        </a:rPr>
                        <a:t>40-50</a:t>
                      </a:r>
                      <a:endParaRPr lang="en-SE" sz="1600" dirty="0"/>
                    </a:p>
                  </a:txBody>
                  <a:tcPr/>
                </a:tc>
                <a:tc>
                  <a:txBody>
                    <a:bodyPr/>
                    <a:lstStyle/>
                    <a:p>
                      <a:r>
                        <a:rPr lang="en-US" sz="1600" dirty="0"/>
                        <a:t>High computation time as each region is passed to the CNN separately</a:t>
                      </a:r>
                      <a:endParaRPr lang="en-SE" sz="1600" dirty="0"/>
                    </a:p>
                  </a:txBody>
                  <a:tcPr/>
                </a:tc>
                <a:extLst>
                  <a:ext uri="{0D108BD9-81ED-4DB2-BD59-A6C34878D82A}">
                    <a16:rowId xmlns:a16="http://schemas.microsoft.com/office/drawing/2014/main" val="4248628946"/>
                  </a:ext>
                </a:extLst>
              </a:tr>
              <a:tr h="1805099">
                <a:tc>
                  <a:txBody>
                    <a:bodyPr/>
                    <a:lstStyle/>
                    <a:p>
                      <a:r>
                        <a:rPr lang="en-US" sz="1600" dirty="0"/>
                        <a:t>Fast R-CNN</a:t>
                      </a:r>
                      <a:endParaRPr lang="en-SE" sz="1600" dirty="0"/>
                    </a:p>
                  </a:txBody>
                  <a:tcPr/>
                </a:tc>
                <a:tc>
                  <a:txBody>
                    <a:bodyPr/>
                    <a:lstStyle/>
                    <a:p>
                      <a:r>
                        <a:rPr lang="en-US" sz="1600" dirty="0"/>
                        <a:t>Each image is passed only once to the CNN and feature maps are extracted. Use</a:t>
                      </a:r>
                      <a:r>
                        <a:rPr lang="en-US" sz="1600" dirty="0">
                          <a:solidFill>
                            <a:srgbClr val="C00000"/>
                          </a:solidFill>
                        </a:rPr>
                        <a:t> Selective Search on feature maps </a:t>
                      </a:r>
                      <a:r>
                        <a:rPr lang="en-US" sz="1600" dirty="0"/>
                        <a:t>to generate predictions. Combines all the three models used in RCNN together.</a:t>
                      </a:r>
                      <a:endParaRPr lang="en-SE" sz="1600" dirty="0"/>
                    </a:p>
                  </a:txBody>
                  <a:tcPr/>
                </a:tc>
                <a:tc>
                  <a:txBody>
                    <a:bodyPr/>
                    <a:lstStyle/>
                    <a:p>
                      <a:r>
                        <a:rPr lang="en-US" sz="1600" dirty="0"/>
                        <a:t>2</a:t>
                      </a:r>
                      <a:endParaRPr lang="en-SE" sz="1600" dirty="0"/>
                    </a:p>
                  </a:txBody>
                  <a:tcPr/>
                </a:tc>
                <a:tc>
                  <a:txBody>
                    <a:bodyPr/>
                    <a:lstStyle/>
                    <a:p>
                      <a:r>
                        <a:rPr lang="en-US" sz="1600" dirty="0"/>
                        <a:t>Relatively high computation time using selective search</a:t>
                      </a:r>
                      <a:endParaRPr lang="en-SE" sz="1600" dirty="0"/>
                    </a:p>
                  </a:txBody>
                  <a:tcPr/>
                </a:tc>
                <a:extLst>
                  <a:ext uri="{0D108BD9-81ED-4DB2-BD59-A6C34878D82A}">
                    <a16:rowId xmlns:a16="http://schemas.microsoft.com/office/drawing/2014/main" val="1215796219"/>
                  </a:ext>
                </a:extLst>
              </a:tr>
              <a:tr h="1238794">
                <a:tc>
                  <a:txBody>
                    <a:bodyPr/>
                    <a:lstStyle/>
                    <a:p>
                      <a:r>
                        <a:rPr lang="en-US" sz="1600" dirty="0"/>
                        <a:t>Faster R-CNN</a:t>
                      </a:r>
                      <a:endParaRPr lang="en-SE" sz="1600" dirty="0"/>
                    </a:p>
                  </a:txBody>
                  <a:tcPr/>
                </a:tc>
                <a:tc>
                  <a:txBody>
                    <a:bodyPr/>
                    <a:lstStyle/>
                    <a:p>
                      <a:r>
                        <a:rPr lang="en-US" sz="1600" dirty="0"/>
                        <a:t>Replaces Selective Search with </a:t>
                      </a:r>
                      <a:r>
                        <a:rPr lang="en-US" sz="1600" dirty="0">
                          <a:solidFill>
                            <a:srgbClr val="C00000"/>
                          </a:solidFill>
                        </a:rPr>
                        <a:t>Region Proposal Network </a:t>
                      </a:r>
                      <a:r>
                        <a:rPr lang="en-US" sz="1600" dirty="0"/>
                        <a:t>to make the algorithm much faster.</a:t>
                      </a:r>
                      <a:endParaRPr lang="en-SE" sz="1600" dirty="0"/>
                    </a:p>
                  </a:txBody>
                  <a:tcPr/>
                </a:tc>
                <a:tc>
                  <a:txBody>
                    <a:bodyPr/>
                    <a:lstStyle/>
                    <a:p>
                      <a:r>
                        <a:rPr lang="en-US" sz="1600" dirty="0"/>
                        <a:t>0.2</a:t>
                      </a:r>
                      <a:endParaRPr lang="en-SE" sz="1600" dirty="0"/>
                    </a:p>
                  </a:txBody>
                  <a:tcPr/>
                </a:tc>
                <a:tc>
                  <a:txBody>
                    <a:bodyPr/>
                    <a:lstStyle/>
                    <a:p>
                      <a:endParaRPr lang="en-SE" sz="1600" dirty="0"/>
                    </a:p>
                  </a:txBody>
                  <a:tcPr/>
                </a:tc>
                <a:extLst>
                  <a:ext uri="{0D108BD9-81ED-4DB2-BD59-A6C34878D82A}">
                    <a16:rowId xmlns:a16="http://schemas.microsoft.com/office/drawing/2014/main" val="2403197031"/>
                  </a:ext>
                </a:extLst>
              </a:tr>
            </a:tbl>
          </a:graphicData>
        </a:graphic>
      </p:graphicFrame>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524085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1800" dirty="0"/>
              <a:t>Two-stage detector</a:t>
            </a:r>
          </a:p>
          <a:p>
            <a:pPr lvl="1"/>
            <a:r>
              <a:rPr lang="en-US" altLang="zh-CN" sz="1400" dirty="0"/>
              <a:t>1</a:t>
            </a:r>
            <a:r>
              <a:rPr lang="en-US" altLang="zh-CN" sz="1400" baseline="30000" dirty="0"/>
              <a:t>st</a:t>
            </a:r>
            <a:r>
              <a:rPr lang="en-US" altLang="zh-CN" sz="1400" dirty="0"/>
              <a:t> </a:t>
            </a:r>
            <a:r>
              <a:rPr lang="en-US" sz="1400" dirty="0"/>
              <a:t>step uses Region Proposal Networks to create areas of interest with a high probability of being an object.</a:t>
            </a:r>
          </a:p>
          <a:p>
            <a:pPr lvl="1"/>
            <a:r>
              <a:rPr lang="en-US" sz="1400" dirty="0"/>
              <a:t>2</a:t>
            </a:r>
            <a:r>
              <a:rPr lang="en-US" sz="1400" baseline="30000" dirty="0"/>
              <a:t>nd</a:t>
            </a:r>
            <a:r>
              <a:rPr lang="en-US" sz="1400" dirty="0"/>
              <a:t> step is object detection, which </a:t>
            </a:r>
            <a:r>
              <a:rPr lang="en-US" sz="1400" dirty="0" err="1"/>
              <a:t>performsclassification</a:t>
            </a:r>
            <a:r>
              <a:rPr lang="en-US" sz="1400" dirty="0"/>
              <a:t> and regression of </a:t>
            </a:r>
            <a:r>
              <a:rPr lang="en-US" sz="1400"/>
              <a:t>the Bbox </a:t>
            </a:r>
            <a:r>
              <a:rPr lang="en-US" sz="1400" dirty="0"/>
              <a:t>of the objects.</a:t>
            </a:r>
          </a:p>
          <a:p>
            <a:r>
              <a:rPr lang="en-US" sz="1800" dirty="0">
                <a:solidFill>
                  <a:srgbClr val="C00000"/>
                </a:solidFill>
              </a:rPr>
              <a:t>One-stage detector</a:t>
            </a:r>
          </a:p>
          <a:p>
            <a:pPr lvl="1"/>
            <a:r>
              <a:rPr lang="en-US" sz="1400" dirty="0"/>
              <a:t>Object detection is a regression problem that takes input and learns probability classes </a:t>
            </a:r>
            <a:r>
              <a:rPr lang="en-US" sz="1400"/>
              <a:t>and Bbox </a:t>
            </a:r>
            <a:r>
              <a:rPr lang="en-US" sz="1400" dirty="0"/>
              <a:t>coordinates. </a:t>
            </a:r>
            <a:endParaRPr lang="en-SE" sz="14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1979712" y="3140968"/>
            <a:ext cx="4679424" cy="3633542"/>
          </a:xfrm>
          <a:prstGeom prst="rect">
            <a:avLst/>
          </a:prstGeom>
        </p:spPr>
      </p:pic>
    </p:spTree>
    <p:extLst>
      <p:ext uri="{BB962C8B-B14F-4D97-AF65-F5344CB8AC3E}">
        <p14:creationId xmlns:p14="http://schemas.microsoft.com/office/powerpoint/2010/main" val="1558929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One-Stage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6D51-7C74-AEED-EA24-23FE66CF39CF}"/>
              </a:ext>
            </a:extLst>
          </p:cNvPr>
          <p:cNvSpPr>
            <a:spLocks noGrp="1"/>
          </p:cNvSpPr>
          <p:nvPr>
            <p:ph type="title"/>
          </p:nvPr>
        </p:nvSpPr>
        <p:spPr/>
        <p:txBody>
          <a:bodyPr/>
          <a:lstStyle/>
          <a:p>
            <a:r>
              <a:rPr lang="en-US" dirty="0"/>
              <a:t>YOLO</a:t>
            </a:r>
            <a:endParaRPr lang="en-SE" dirty="0"/>
          </a:p>
        </p:txBody>
      </p:sp>
      <p:sp>
        <p:nvSpPr>
          <p:cNvPr id="3" name="Content Placeholder 2">
            <a:extLst>
              <a:ext uri="{FF2B5EF4-FFF2-40B4-BE49-F238E27FC236}">
                <a16:creationId xmlns:a16="http://schemas.microsoft.com/office/drawing/2014/main" id="{F6D4EBC6-E3BF-05EB-DFFB-8569E03D8BA2}"/>
              </a:ext>
            </a:extLst>
          </p:cNvPr>
          <p:cNvSpPr>
            <a:spLocks noGrp="1"/>
          </p:cNvSpPr>
          <p:nvPr>
            <p:ph idx="1"/>
          </p:nvPr>
        </p:nvSpPr>
        <p:spPr>
          <a:xfrm>
            <a:off x="457200" y="1295400"/>
            <a:ext cx="8229600" cy="2925688"/>
          </a:xfrm>
        </p:spPr>
        <p:txBody>
          <a:bodyPr>
            <a:normAutofit fontScale="85000" lnSpcReduction="10000"/>
          </a:bodyPr>
          <a:lstStyle/>
          <a:p>
            <a:r>
              <a:rPr lang="en-US" dirty="0"/>
              <a:t>1. Residual boxes: divide the image into grids of fixed dimensions, say n*n. Every cell tries to detect objects within them. </a:t>
            </a:r>
          </a:p>
          <a:p>
            <a:r>
              <a:rPr lang="en-US" dirty="0"/>
              <a:t>2</a:t>
            </a:r>
            <a:r>
              <a:rPr lang="en-US"/>
              <a:t>. Bbox </a:t>
            </a:r>
            <a:r>
              <a:rPr lang="en-US" dirty="0"/>
              <a:t>regression: It is an outline that highlights an object in an image. Its attributes are height, width, class(of the object), and box center(bx, by). </a:t>
            </a:r>
          </a:p>
          <a:p>
            <a:r>
              <a:rPr lang="en-US" dirty="0"/>
              <a:t> 3. </a:t>
            </a:r>
            <a:r>
              <a:rPr lang="en-US" dirty="0" err="1"/>
              <a:t>IoU</a:t>
            </a:r>
            <a:r>
              <a:rPr lang="en-US" dirty="0"/>
              <a:t>: It describes how boxes overlap..</a:t>
            </a:r>
            <a:endParaRPr lang="en-SE" dirty="0"/>
          </a:p>
        </p:txBody>
      </p:sp>
      <p:sp>
        <p:nvSpPr>
          <p:cNvPr id="4" name="Slide Number Placeholder 3">
            <a:extLst>
              <a:ext uri="{FF2B5EF4-FFF2-40B4-BE49-F238E27FC236}">
                <a16:creationId xmlns:a16="http://schemas.microsoft.com/office/drawing/2014/main" id="{C3364CF8-10C8-30EC-CA83-D45FC00C3F3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8194" name="Picture 2" descr="YOLO">
            <a:extLst>
              <a:ext uri="{FF2B5EF4-FFF2-40B4-BE49-F238E27FC236}">
                <a16:creationId xmlns:a16="http://schemas.microsoft.com/office/drawing/2014/main" id="{94647F0E-1656-EB5A-52AD-1EB68DBF7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8" y="4271023"/>
            <a:ext cx="9144000" cy="250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928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DB7EF-9667-5C92-3417-07364B6DAB8D}"/>
              </a:ext>
            </a:extLst>
          </p:cNvPr>
          <p:cNvSpPr>
            <a:spLocks noGrp="1"/>
          </p:cNvSpPr>
          <p:nvPr>
            <p:ph type="title"/>
          </p:nvPr>
        </p:nvSpPr>
        <p:spPr/>
        <p:txBody>
          <a:bodyPr/>
          <a:lstStyle/>
          <a:p>
            <a:r>
              <a:rPr lang="en-US" dirty="0"/>
              <a:t>YOLO Workflow</a:t>
            </a:r>
            <a:endParaRPr lang="en-SE" dirty="0"/>
          </a:p>
        </p:txBody>
      </p:sp>
      <p:sp>
        <p:nvSpPr>
          <p:cNvPr id="3" name="Content Placeholder 2">
            <a:extLst>
              <a:ext uri="{FF2B5EF4-FFF2-40B4-BE49-F238E27FC236}">
                <a16:creationId xmlns:a16="http://schemas.microsoft.com/office/drawing/2014/main" id="{61F30868-B3DE-B5C3-E570-CA32F8EED315}"/>
              </a:ext>
            </a:extLst>
          </p:cNvPr>
          <p:cNvSpPr>
            <a:spLocks noGrp="1"/>
          </p:cNvSpPr>
          <p:nvPr>
            <p:ph idx="1"/>
          </p:nvPr>
        </p:nvSpPr>
        <p:spPr>
          <a:xfrm>
            <a:off x="251520" y="1268760"/>
            <a:ext cx="8640960" cy="2880320"/>
          </a:xfrm>
        </p:spPr>
        <p:txBody>
          <a:bodyPr>
            <a:normAutofit fontScale="92500" lnSpcReduction="10000"/>
          </a:bodyPr>
          <a:lstStyle/>
          <a:p>
            <a:r>
              <a:rPr lang="en-US" altLang="zh-CN" dirty="0"/>
              <a:t>D</a:t>
            </a:r>
            <a:r>
              <a:rPr lang="en-US" dirty="0"/>
              <a:t>ivide the input image into grids (say a 3x</a:t>
            </a:r>
            <a:r>
              <a:rPr lang="en-US" altLang="zh-CN" dirty="0"/>
              <a:t>3</a:t>
            </a:r>
            <a:r>
              <a:rPr lang="en-US" dirty="0"/>
              <a:t> grid) </a:t>
            </a:r>
          </a:p>
          <a:p>
            <a:r>
              <a:rPr lang="en-US" altLang="zh-CN" dirty="0"/>
              <a:t>Apply</a:t>
            </a:r>
            <a:r>
              <a:rPr lang="en-US" dirty="0"/>
              <a:t> image classification and localization on each grid</a:t>
            </a:r>
          </a:p>
          <a:p>
            <a:r>
              <a:rPr lang="en-US"/>
              <a:t>Predict Bboxes </a:t>
            </a:r>
            <a:r>
              <a:rPr lang="en-US" dirty="0"/>
              <a:t>and their class probabilities for objects (if any are found)</a:t>
            </a:r>
            <a:endParaRPr lang="en-SE" dirty="0"/>
          </a:p>
        </p:txBody>
      </p:sp>
      <p:sp>
        <p:nvSpPr>
          <p:cNvPr id="4" name="Slide Number Placeholder 3">
            <a:extLst>
              <a:ext uri="{FF2B5EF4-FFF2-40B4-BE49-F238E27FC236}">
                <a16:creationId xmlns:a16="http://schemas.microsoft.com/office/drawing/2014/main" id="{0D3DE24B-73D8-F402-1473-A10173009BA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1026" name="Picture 2">
            <a:extLst>
              <a:ext uri="{FF2B5EF4-FFF2-40B4-BE49-F238E27FC236}">
                <a16:creationId xmlns:a16="http://schemas.microsoft.com/office/drawing/2014/main" id="{6EF021A3-D38E-2F46-A833-A27CA3A00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934732"/>
            <a:ext cx="2871109" cy="2691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8A9E4AB-5469-5C4B-BBDC-8518717F1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694" y="3934732"/>
            <a:ext cx="3026093" cy="27346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248FB3-543B-E3B5-5AEE-411EAC38D990}"/>
              </a:ext>
            </a:extLst>
          </p:cNvPr>
          <p:cNvSpPr txBox="1"/>
          <p:nvPr/>
        </p:nvSpPr>
        <p:spPr>
          <a:xfrm>
            <a:off x="1242213" y="6626397"/>
            <a:ext cx="6400800" cy="253916"/>
          </a:xfrm>
          <a:prstGeom prst="rect">
            <a:avLst/>
          </a:prstGeom>
          <a:noFill/>
        </p:spPr>
        <p:txBody>
          <a:bodyPr wrap="square">
            <a:spAutoFit/>
          </a:bodyPr>
          <a:lstStyle/>
          <a:p>
            <a:r>
              <a:rPr lang="en-SE" sz="1050" dirty="0"/>
              <a:t>https://www.analyticsvidhya.com/blog/2018/12/practical-guide-object-detection-yolo-framewor-python/</a:t>
            </a:r>
          </a:p>
        </p:txBody>
      </p:sp>
    </p:spTree>
    <p:extLst>
      <p:ext uri="{BB962C8B-B14F-4D97-AF65-F5344CB8AC3E}">
        <p14:creationId xmlns:p14="http://schemas.microsoft.com/office/powerpoint/2010/main" val="405082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7E0C-7A50-7C77-6426-5526255A1226}"/>
              </a:ext>
            </a:extLst>
          </p:cNvPr>
          <p:cNvSpPr>
            <a:spLocks noGrp="1"/>
          </p:cNvSpPr>
          <p:nvPr>
            <p:ph type="title"/>
          </p:nvPr>
        </p:nvSpPr>
        <p:spPr/>
        <p:txBody>
          <a:bodyPr/>
          <a:lstStyle/>
          <a:p>
            <a:r>
              <a:rPr lang="en-US" dirty="0"/>
              <a:t>Label for a Grid cell</a:t>
            </a:r>
            <a:endParaRPr lang="en-SE" dirty="0"/>
          </a:p>
        </p:txBody>
      </p:sp>
      <p:sp>
        <p:nvSpPr>
          <p:cNvPr id="3" name="Content Placeholder 2">
            <a:extLst>
              <a:ext uri="{FF2B5EF4-FFF2-40B4-BE49-F238E27FC236}">
                <a16:creationId xmlns:a16="http://schemas.microsoft.com/office/drawing/2014/main" id="{BD6AD7CD-15A0-73F9-9EE6-737C29750098}"/>
              </a:ext>
            </a:extLst>
          </p:cNvPr>
          <p:cNvSpPr>
            <a:spLocks noGrp="1"/>
          </p:cNvSpPr>
          <p:nvPr>
            <p:ph idx="1"/>
          </p:nvPr>
        </p:nvSpPr>
        <p:spPr>
          <a:xfrm>
            <a:off x="251519" y="1052736"/>
            <a:ext cx="6891927" cy="4752528"/>
          </a:xfrm>
        </p:spPr>
        <p:txBody>
          <a:bodyPr>
            <a:normAutofit/>
          </a:bodyPr>
          <a:lstStyle/>
          <a:p>
            <a:r>
              <a:rPr lang="en-US" sz="2000" dirty="0"/>
              <a:t>Suppose we divide the image into a 3x3 grid. We define 3 classes (Pedestrian, Car, Motorcycle)</a:t>
            </a:r>
          </a:p>
          <a:p>
            <a:r>
              <a:rPr lang="en-US" sz="2000" dirty="0"/>
              <a:t>For each grid cell, the label y is an 8-D vector</a:t>
            </a:r>
          </a:p>
          <a:p>
            <a:pPr lvl="1">
              <a:buFont typeface="Arial" panose="020B0604020202020204" pitchFamily="34" charset="0"/>
              <a:buChar char="•"/>
            </a:pPr>
            <a:r>
              <a:rPr lang="en-US" sz="1800" b="0" i="0" dirty="0">
                <a:solidFill>
                  <a:srgbClr val="222222"/>
                </a:solidFill>
                <a:effectLst/>
              </a:rPr>
              <a:t>p</a:t>
            </a:r>
            <a:r>
              <a:rPr lang="en-US" sz="1800" b="0" i="0" baseline="-25000" dirty="0">
                <a:solidFill>
                  <a:srgbClr val="222222"/>
                </a:solidFill>
                <a:effectLst/>
              </a:rPr>
              <a:t>c</a:t>
            </a:r>
            <a:r>
              <a:rPr lang="en-US" sz="1800" b="0" i="0" dirty="0">
                <a:solidFill>
                  <a:srgbClr val="222222"/>
                </a:solidFill>
                <a:effectLst/>
              </a:rPr>
              <a:t> defines whether an object is present in </a:t>
            </a:r>
            <a:r>
              <a:rPr lang="en-US" sz="1800" dirty="0"/>
              <a:t>the</a:t>
            </a:r>
            <a:r>
              <a:rPr lang="en-US" sz="1800" b="0" i="0" dirty="0">
                <a:solidFill>
                  <a:srgbClr val="222222"/>
                </a:solidFill>
                <a:effectLst/>
              </a:rPr>
              <a:t> grid or not (it is the probability)</a:t>
            </a:r>
          </a:p>
          <a:p>
            <a:pPr lvl="1">
              <a:buFont typeface="Arial" panose="020B0604020202020204" pitchFamily="34" charset="0"/>
              <a:buChar char="•"/>
            </a:pPr>
            <a:r>
              <a:rPr lang="en-US" sz="1800" b="0" i="0" dirty="0">
                <a:solidFill>
                  <a:srgbClr val="222222"/>
                </a:solidFill>
                <a:effectLst/>
              </a:rPr>
              <a:t>(b</a:t>
            </a:r>
            <a:r>
              <a:rPr lang="en-US" sz="1800" b="0" i="0" baseline="-25000" dirty="0">
                <a:solidFill>
                  <a:srgbClr val="222222"/>
                </a:solidFill>
                <a:effectLst/>
              </a:rPr>
              <a:t>x</a:t>
            </a:r>
            <a:r>
              <a:rPr lang="en-US" sz="1800" b="0" i="0" dirty="0">
                <a:solidFill>
                  <a:srgbClr val="222222"/>
                </a:solidFill>
                <a:effectLst/>
              </a:rPr>
              <a:t>, b</a:t>
            </a:r>
            <a:r>
              <a:rPr lang="en-US" sz="1800" b="0" i="0" baseline="-25000" dirty="0">
                <a:solidFill>
                  <a:srgbClr val="222222"/>
                </a:solidFill>
                <a:effectLst/>
              </a:rPr>
              <a:t>y</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h</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w</a:t>
            </a:r>
            <a:r>
              <a:rPr lang="en-US" sz="1800" b="0" i="0" dirty="0">
                <a:solidFill>
                  <a:srgbClr val="222222"/>
                </a:solidFill>
                <a:effectLst/>
              </a:rPr>
              <a:t>) specify the </a:t>
            </a:r>
            <a:r>
              <a:rPr lang="en-US" sz="1800" b="0" i="0" dirty="0" err="1">
                <a:solidFill>
                  <a:srgbClr val="222222"/>
                </a:solidFill>
                <a:effectLst/>
              </a:rPr>
              <a:t>Bbox</a:t>
            </a:r>
            <a:r>
              <a:rPr lang="en-US" sz="1800" b="0" i="0" dirty="0">
                <a:solidFill>
                  <a:srgbClr val="222222"/>
                </a:solidFill>
                <a:effectLst/>
              </a:rPr>
              <a:t> if there is an object</a:t>
            </a:r>
          </a:p>
          <a:p>
            <a:pPr lvl="1">
              <a:buFont typeface="Arial" panose="020B0604020202020204" pitchFamily="34" charset="0"/>
              <a:buChar char="•"/>
            </a:pPr>
            <a:r>
              <a:rPr lang="en-US" sz="1800" b="0" i="0" dirty="0">
                <a:solidFill>
                  <a:srgbClr val="222222"/>
                </a:solidFill>
                <a:effectLst/>
              </a:rPr>
              <a:t>(c</a:t>
            </a:r>
            <a:r>
              <a:rPr lang="en-US" sz="1800" b="0" i="0" baseline="-25000" dirty="0">
                <a:solidFill>
                  <a:srgbClr val="222222"/>
                </a:solidFill>
                <a:effectLst/>
              </a:rPr>
              <a:t>1</a:t>
            </a:r>
            <a:r>
              <a:rPr lang="en-US" sz="1800" b="0" i="0" dirty="0">
                <a:solidFill>
                  <a:srgbClr val="222222"/>
                </a:solidFill>
                <a:effectLst/>
              </a:rPr>
              <a:t>, c</a:t>
            </a:r>
            <a:r>
              <a:rPr lang="en-US" sz="1800" b="0" i="0" baseline="-25000" dirty="0">
                <a:solidFill>
                  <a:srgbClr val="222222"/>
                </a:solidFill>
                <a:effectLst/>
              </a:rPr>
              <a:t>2</a:t>
            </a:r>
            <a:r>
              <a:rPr lang="en-US" sz="1800" b="0" i="0" dirty="0">
                <a:solidFill>
                  <a:srgbClr val="222222"/>
                </a:solidFill>
                <a:effectLst/>
              </a:rPr>
              <a:t>, c</a:t>
            </a:r>
            <a:r>
              <a:rPr lang="en-US" sz="1800" b="0" i="0" baseline="-25000" dirty="0">
                <a:solidFill>
                  <a:srgbClr val="222222"/>
                </a:solidFill>
                <a:effectLst/>
              </a:rPr>
              <a:t>3</a:t>
            </a:r>
            <a:r>
              <a:rPr lang="en-US" sz="1800" b="0" i="0" dirty="0">
                <a:solidFill>
                  <a:srgbClr val="222222"/>
                </a:solidFill>
                <a:effectLst/>
              </a:rPr>
              <a:t>) represent  one-hot vector as the target label (or the class confidence scores computer by SoftMax during inference)</a:t>
            </a:r>
          </a:p>
          <a:p>
            <a:pPr>
              <a:buFont typeface="Arial" panose="020B0604020202020204" pitchFamily="34" charset="0"/>
              <a:buChar char="•"/>
            </a:pPr>
            <a:r>
              <a:rPr lang="en-US" sz="2000" dirty="0"/>
              <a:t>For each of the </a:t>
            </a:r>
            <a:r>
              <a:rPr lang="en-US" sz="2000" b="0" i="0" dirty="0">
                <a:solidFill>
                  <a:srgbClr val="222222"/>
                </a:solidFill>
                <a:effectLst/>
              </a:rPr>
              <a:t>3x3</a:t>
            </a:r>
            <a:r>
              <a:rPr lang="en-US" sz="2000" dirty="0"/>
              <a:t> grid cells, we have an 8-D output vector. So t</a:t>
            </a:r>
            <a:r>
              <a:rPr lang="en-US" sz="2000" b="0" i="0" dirty="0">
                <a:solidFill>
                  <a:srgbClr val="222222"/>
                </a:solidFill>
                <a:effectLst/>
              </a:rPr>
              <a:t>he </a:t>
            </a:r>
            <a:r>
              <a:rPr lang="en-US" sz="2000" dirty="0">
                <a:solidFill>
                  <a:srgbClr val="222222"/>
                </a:solidFill>
              </a:rPr>
              <a:t>output dimension is </a:t>
            </a:r>
            <a:r>
              <a:rPr lang="en-US" sz="2000" b="0" i="0" dirty="0">
                <a:solidFill>
                  <a:srgbClr val="222222"/>
                </a:solidFill>
                <a:effectLst/>
              </a:rPr>
              <a:t>3x3x8 </a:t>
            </a:r>
          </a:p>
          <a:p>
            <a:pPr>
              <a:buFont typeface="Arial" panose="020B0604020202020204" pitchFamily="34" charset="0"/>
              <a:buChar char="•"/>
            </a:pPr>
            <a:r>
              <a:rPr lang="en-US" sz="2000" kern="0" dirty="0"/>
              <a:t>Even if an object may span more than one grid, it will only be assigned to a single grid cell in which its mid-point is located</a:t>
            </a:r>
            <a:endParaRPr lang="en-SE" sz="2000" dirty="0"/>
          </a:p>
        </p:txBody>
      </p:sp>
      <p:sp>
        <p:nvSpPr>
          <p:cNvPr id="4" name="Slide Number Placeholder 3">
            <a:extLst>
              <a:ext uri="{FF2B5EF4-FFF2-40B4-BE49-F238E27FC236}">
                <a16:creationId xmlns:a16="http://schemas.microsoft.com/office/drawing/2014/main" id="{DCC8670D-56EF-0BC5-E12A-864A97C1398F}"/>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2050" name="Picture 2">
            <a:extLst>
              <a:ext uri="{FF2B5EF4-FFF2-40B4-BE49-F238E27FC236}">
                <a16:creationId xmlns:a16="http://schemas.microsoft.com/office/drawing/2014/main" id="{99D7A286-4D9E-4746-85AD-6F33AF2D7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47" y="2564904"/>
            <a:ext cx="1752361" cy="2063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EF5379A-44BE-7D91-D1D2-EFA920713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23" y="5468683"/>
            <a:ext cx="6734205" cy="13893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F799DB-1008-265E-B3FA-84BF22B9DBC4}"/>
              </a:ext>
            </a:extLst>
          </p:cNvPr>
          <p:cNvSpPr/>
          <p:nvPr/>
        </p:nvSpPr>
        <p:spPr bwMode="auto">
          <a:xfrm>
            <a:off x="1547664" y="6530035"/>
            <a:ext cx="1152128" cy="2444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2130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0000" lnSpcReduction="20000"/>
          </a:bodyPr>
          <a:lstStyle/>
          <a:p>
            <a:r>
              <a:rPr lang="en-US" dirty="0"/>
              <a:t>Input: Single Image</a:t>
            </a:r>
          </a:p>
          <a:p>
            <a:r>
              <a:rPr lang="en-US" dirty="0"/>
              <a:t>Output: a set of detected objects</a:t>
            </a:r>
          </a:p>
          <a:p>
            <a:r>
              <a:rPr lang="en-US" dirty="0"/>
              <a:t>For each object predict:</a:t>
            </a:r>
          </a:p>
          <a:p>
            <a:pPr lvl="1"/>
            <a:r>
              <a:rPr lang="en-US" sz="2800" dirty="0"/>
              <a:t>WHAT: </a:t>
            </a:r>
            <a:r>
              <a:rPr lang="en-US" dirty="0"/>
              <a:t>Class label (e.g., cat vs. dog)</a:t>
            </a:r>
          </a:p>
          <a:p>
            <a:pPr lvl="1"/>
            <a:r>
              <a:rPr lang="en-US" dirty="0"/>
              <a:t>WHERE</a:t>
            </a:r>
            <a:r>
              <a:rPr lang="en-US"/>
              <a:t>: Bbox </a:t>
            </a:r>
            <a:r>
              <a:rPr lang="en-US" dirty="0"/>
              <a:t>(4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a:t>
            </a:r>
            <a:r>
              <a:rPr lang="en-US"/>
              <a:t>” (Bbox)</a:t>
            </a:r>
            <a:endParaRPr lang="en-US" dirty="0"/>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3"/>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D07D-23F4-2A81-170B-4D4A231ABF7F}"/>
              </a:ext>
            </a:extLst>
          </p:cNvPr>
          <p:cNvSpPr>
            <a:spLocks noGrp="1"/>
          </p:cNvSpPr>
          <p:nvPr>
            <p:ph type="title"/>
          </p:nvPr>
        </p:nvSpPr>
        <p:spPr/>
        <p:txBody>
          <a:bodyPr/>
          <a:lstStyle/>
          <a:p>
            <a:r>
              <a:rPr lang="en-US" dirty="0"/>
              <a:t>Two Grid Cells</a:t>
            </a:r>
            <a:endParaRPr lang="en-SE" dirty="0"/>
          </a:p>
        </p:txBody>
      </p:sp>
      <p:sp>
        <p:nvSpPr>
          <p:cNvPr id="3" name="Content Placeholder 2">
            <a:extLst>
              <a:ext uri="{FF2B5EF4-FFF2-40B4-BE49-F238E27FC236}">
                <a16:creationId xmlns:a16="http://schemas.microsoft.com/office/drawing/2014/main" id="{D0D6370E-A176-79CB-9038-B315FA14E1B6}"/>
              </a:ext>
            </a:extLst>
          </p:cNvPr>
          <p:cNvSpPr>
            <a:spLocks noGrp="1"/>
          </p:cNvSpPr>
          <p:nvPr>
            <p:ph idx="1"/>
          </p:nvPr>
        </p:nvSpPr>
        <p:spPr>
          <a:xfrm>
            <a:off x="395536" y="1271773"/>
            <a:ext cx="4042792" cy="2133600"/>
          </a:xfrm>
        </p:spPr>
        <p:txBody>
          <a:bodyPr>
            <a:normAutofit/>
          </a:bodyPr>
          <a:lstStyle/>
          <a:p>
            <a:r>
              <a:rPr lang="en-US" sz="2400" dirty="0"/>
              <a:t>Since there is no object in this grid, pc=0, and all the other entries are ?</a:t>
            </a:r>
          </a:p>
        </p:txBody>
      </p:sp>
      <p:sp>
        <p:nvSpPr>
          <p:cNvPr id="4" name="Slide Number Placeholder 3">
            <a:extLst>
              <a:ext uri="{FF2B5EF4-FFF2-40B4-BE49-F238E27FC236}">
                <a16:creationId xmlns:a16="http://schemas.microsoft.com/office/drawing/2014/main" id="{14966E54-FD05-CBB0-7D39-9A9BA02EAAC3}"/>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FB9B7F20-C9A9-9403-4699-F9B61CF4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58734"/>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524B329-94A5-CC1E-E523-840C0484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537" y="1884363"/>
            <a:ext cx="11715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51C942-B534-933A-2342-2997D27E0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4050535"/>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04BD908-2544-5B3C-00E3-D2CF5B5CD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692823"/>
            <a:ext cx="1171575" cy="13811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490067C-CA7F-4B8E-71A1-048096379041}"/>
              </a:ext>
            </a:extLst>
          </p:cNvPr>
          <p:cNvSpPr txBox="1">
            <a:spLocks/>
          </p:cNvSpPr>
          <p:nvPr/>
        </p:nvSpPr>
        <p:spPr bwMode="auto">
          <a:xfrm>
            <a:off x="395536" y="3789040"/>
            <a:ext cx="4042792" cy="29618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700" dirty="0"/>
              <a:t>Since there is an object (Car) in this grid, pc=1. (bx, by, </a:t>
            </a:r>
            <a:r>
              <a:rPr lang="en-US" sz="2700" dirty="0" err="1"/>
              <a:t>bh</a:t>
            </a:r>
            <a:r>
              <a:rPr lang="en-US" sz="2700" dirty="0"/>
              <a:t>, </a:t>
            </a:r>
            <a:r>
              <a:rPr lang="en-US" sz="2700" dirty="0" err="1"/>
              <a:t>bw</a:t>
            </a:r>
            <a:r>
              <a:rPr lang="en-US" sz="2700" dirty="0"/>
              <a:t>) are calculated relative to the particular grid cell</a:t>
            </a:r>
          </a:p>
          <a:p>
            <a:r>
              <a:rPr lang="en-US" sz="2700" dirty="0"/>
              <a:t>Class label is (0,1,0) since Car is the 2</a:t>
            </a:r>
            <a:r>
              <a:rPr lang="en-US" sz="2700" baseline="30000" dirty="0"/>
              <a:t>nd</a:t>
            </a:r>
            <a:r>
              <a:rPr lang="en-US" sz="2700" dirty="0"/>
              <a:t> class</a:t>
            </a:r>
          </a:p>
        </p:txBody>
      </p:sp>
      <p:sp>
        <p:nvSpPr>
          <p:cNvPr id="10" name="Rectangle 9">
            <a:extLst>
              <a:ext uri="{FF2B5EF4-FFF2-40B4-BE49-F238E27FC236}">
                <a16:creationId xmlns:a16="http://schemas.microsoft.com/office/drawing/2014/main" id="{34E1D8FB-8C8B-1CAB-BB90-F3E0296B51C9}"/>
              </a:ext>
            </a:extLst>
          </p:cNvPr>
          <p:cNvSpPr/>
          <p:nvPr/>
        </p:nvSpPr>
        <p:spPr bwMode="auto">
          <a:xfrm>
            <a:off x="6048164" y="1300173"/>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sp>
        <p:nvSpPr>
          <p:cNvPr id="16" name="Rectangle 15">
            <a:extLst>
              <a:ext uri="{FF2B5EF4-FFF2-40B4-BE49-F238E27FC236}">
                <a16:creationId xmlns:a16="http://schemas.microsoft.com/office/drawing/2014/main" id="{454EA124-2D0F-EFA8-8840-0BA3D1391ECE}"/>
              </a:ext>
            </a:extLst>
          </p:cNvPr>
          <p:cNvSpPr/>
          <p:nvPr/>
        </p:nvSpPr>
        <p:spPr bwMode="auto">
          <a:xfrm>
            <a:off x="6057788" y="5000661"/>
            <a:ext cx="792088" cy="765448"/>
          </a:xfrm>
          <a:prstGeom prst="rect">
            <a:avLst/>
          </a:prstGeom>
          <a:noFill/>
          <a:ln w="254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81403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9E3D-8301-F9B2-EC7B-7BD5C8EF74A1}"/>
              </a:ext>
            </a:extLst>
          </p:cNvPr>
          <p:cNvSpPr>
            <a:spLocks noGrp="1"/>
          </p:cNvSpPr>
          <p:nvPr>
            <p:ph type="title"/>
          </p:nvPr>
        </p:nvSpPr>
        <p:spPr/>
        <p:txBody>
          <a:bodyPr/>
          <a:lstStyle/>
          <a:p>
            <a:r>
              <a:rPr lang="en-US" dirty="0"/>
              <a:t>An Example Grid Cell</a:t>
            </a:r>
            <a:endParaRPr lang="en-SE" dirty="0"/>
          </a:p>
        </p:txBody>
      </p:sp>
      <p:sp>
        <p:nvSpPr>
          <p:cNvPr id="3" name="Content Placeholder 2">
            <a:extLst>
              <a:ext uri="{FF2B5EF4-FFF2-40B4-BE49-F238E27FC236}">
                <a16:creationId xmlns:a16="http://schemas.microsoft.com/office/drawing/2014/main" id="{C9056D5C-7017-D1B9-F3EA-BE49044CBFD9}"/>
              </a:ext>
            </a:extLst>
          </p:cNvPr>
          <p:cNvSpPr>
            <a:spLocks noGrp="1"/>
          </p:cNvSpPr>
          <p:nvPr>
            <p:ph idx="1"/>
          </p:nvPr>
        </p:nvSpPr>
        <p:spPr>
          <a:xfrm>
            <a:off x="179512" y="1295400"/>
            <a:ext cx="5830891" cy="3506340"/>
          </a:xfrm>
        </p:spPr>
        <p:txBody>
          <a:bodyPr>
            <a:normAutofit fontScale="62500" lnSpcReduction="20000"/>
          </a:bodyPr>
          <a:lstStyle/>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)=(0.4, 0.3): coordinates of the midpoint of the object with respect to this grid</a:t>
            </a:r>
          </a:p>
          <a:p>
            <a:pPr algn="l"/>
            <a:r>
              <a:rPr lang="en-US" b="0" i="0" dirty="0">
                <a:solidFill>
                  <a:srgbClr val="222222"/>
                </a:solidFill>
                <a:effectLst/>
                <a:latin typeface="Lato" panose="020F0502020204030203" pitchFamily="34" charset="0"/>
              </a:rPr>
              <a:t>(</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)=(0.5, 0.9): </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 0.5 is ratio of the height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(red box) to the height of the grid cell</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 0.9 is ratio of the width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to the width of the grid cell</a:t>
            </a:r>
          </a:p>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and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 will never exceed 1, as the midpoint will always lie within the grid. Whereas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and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can exceed 1 if the dimensions of the </a:t>
            </a:r>
            <a:r>
              <a:rPr lang="en-US" dirty="0" err="1">
                <a:solidFill>
                  <a:srgbClr val="222222"/>
                </a:solidFill>
                <a:latin typeface="Lato" panose="020F0502020204030203" pitchFamily="34" charset="0"/>
              </a:rPr>
              <a:t>Bbox</a:t>
            </a:r>
            <a:r>
              <a:rPr lang="en-US" b="0" i="0" dirty="0">
                <a:solidFill>
                  <a:srgbClr val="222222"/>
                </a:solidFill>
                <a:effectLst/>
                <a:latin typeface="Lato" panose="020F0502020204030203" pitchFamily="34" charset="0"/>
              </a:rPr>
              <a:t> are more than the dimension of the grid</a:t>
            </a:r>
          </a:p>
          <a:p>
            <a:r>
              <a:rPr lang="en-US" b="0" i="0" dirty="0">
                <a:solidFill>
                  <a:srgbClr val="222222"/>
                </a:solidFill>
                <a:effectLst/>
                <a:latin typeface="Lato" panose="020F0502020204030203" pitchFamily="34" charset="0"/>
              </a:rPr>
              <a:t>Class label is (0,1,0) for th</a:t>
            </a:r>
            <a:r>
              <a:rPr lang="en-US" dirty="0">
                <a:solidFill>
                  <a:srgbClr val="222222"/>
                </a:solidFill>
                <a:latin typeface="Lato" panose="020F0502020204030203" pitchFamily="34" charset="0"/>
              </a:rPr>
              <a:t>e Car class</a:t>
            </a:r>
            <a:endParaRPr lang="en-US" b="0" i="0" dirty="0">
              <a:solidFill>
                <a:srgbClr val="222222"/>
              </a:solidFill>
              <a:effectLst/>
              <a:latin typeface="Lato" panose="020F0502020204030203" pitchFamily="34" charset="0"/>
            </a:endParaRPr>
          </a:p>
          <a:p>
            <a:endParaRPr lang="en-SE" dirty="0"/>
          </a:p>
          <a:p>
            <a:endParaRPr lang="en-SE" dirty="0"/>
          </a:p>
        </p:txBody>
      </p:sp>
      <p:sp>
        <p:nvSpPr>
          <p:cNvPr id="4" name="Slide Number Placeholder 3">
            <a:extLst>
              <a:ext uri="{FF2B5EF4-FFF2-40B4-BE49-F238E27FC236}">
                <a16:creationId xmlns:a16="http://schemas.microsoft.com/office/drawing/2014/main" id="{339885FC-25AF-5EBF-381E-58ADC6190806}"/>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C419DE80-2558-1A35-EFE3-C9B7398E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403" y="1268760"/>
            <a:ext cx="3026093" cy="27346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60969D2-252B-00FB-87BE-3DA99587E396}"/>
              </a:ext>
            </a:extLst>
          </p:cNvPr>
          <p:cNvSpPr/>
          <p:nvPr/>
        </p:nvSpPr>
        <p:spPr bwMode="auto">
          <a:xfrm>
            <a:off x="8035247" y="2204864"/>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pic>
        <p:nvPicPr>
          <p:cNvPr id="5122" name="Picture 2">
            <a:extLst>
              <a:ext uri="{FF2B5EF4-FFF2-40B4-BE49-F238E27FC236}">
                <a16:creationId xmlns:a16="http://schemas.microsoft.com/office/drawing/2014/main" id="{C4D77508-EA1A-DBB8-5F39-B885E4417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138" y="4621374"/>
            <a:ext cx="1171575" cy="1381125"/>
          </a:xfrm>
          <a:prstGeom prst="rect">
            <a:avLst/>
          </a:prstGeom>
          <a:noFill/>
          <a:ln w="254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535E4F0-1195-3D8A-8669-810D8397E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001" y="4550246"/>
            <a:ext cx="14859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981DAD9-44F1-AA7B-681C-4E5F38B34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761" y="4621374"/>
            <a:ext cx="1171575" cy="1390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77D5F0-459E-4F55-300E-5685A1941D45}"/>
              </a:ext>
            </a:extLst>
          </p:cNvPr>
          <p:cNvSpPr txBox="1"/>
          <p:nvPr/>
        </p:nvSpPr>
        <p:spPr>
          <a:xfrm>
            <a:off x="7124649" y="5123226"/>
            <a:ext cx="380232" cy="261610"/>
          </a:xfrm>
          <a:prstGeom prst="rect">
            <a:avLst/>
          </a:prstGeom>
          <a:solidFill>
            <a:schemeClr val="bg1"/>
          </a:solidFill>
        </p:spPr>
        <p:txBody>
          <a:bodyPr wrap="none" rtlCol="0">
            <a:spAutoFit/>
          </a:bodyPr>
          <a:lstStyle/>
          <a:p>
            <a:r>
              <a:rPr lang="en-US" sz="1100" dirty="0"/>
              <a:t>0.5</a:t>
            </a:r>
            <a:endParaRPr lang="en-SE" sz="1100" dirty="0"/>
          </a:p>
        </p:txBody>
      </p:sp>
      <p:sp>
        <p:nvSpPr>
          <p:cNvPr id="8" name="TextBox 7">
            <a:extLst>
              <a:ext uri="{FF2B5EF4-FFF2-40B4-BE49-F238E27FC236}">
                <a16:creationId xmlns:a16="http://schemas.microsoft.com/office/drawing/2014/main" id="{394311D4-7B4E-014C-C4A8-D1F09757D543}"/>
              </a:ext>
            </a:extLst>
          </p:cNvPr>
          <p:cNvSpPr txBox="1"/>
          <p:nvPr/>
        </p:nvSpPr>
        <p:spPr>
          <a:xfrm>
            <a:off x="7116034" y="5106329"/>
            <a:ext cx="380232" cy="430887"/>
          </a:xfrm>
          <a:prstGeom prst="rect">
            <a:avLst/>
          </a:prstGeom>
          <a:solidFill>
            <a:schemeClr val="bg1"/>
          </a:solidFill>
        </p:spPr>
        <p:txBody>
          <a:bodyPr wrap="none" rtlCol="0">
            <a:spAutoFit/>
          </a:bodyPr>
          <a:lstStyle/>
          <a:p>
            <a:r>
              <a:rPr lang="en-US" sz="1050" dirty="0"/>
              <a:t>0.5</a:t>
            </a:r>
          </a:p>
          <a:p>
            <a:r>
              <a:rPr lang="en-US" sz="1050" dirty="0"/>
              <a:t>0.9</a:t>
            </a:r>
            <a:endParaRPr lang="en-SE" sz="1050" dirty="0"/>
          </a:p>
        </p:txBody>
      </p:sp>
      <p:sp>
        <p:nvSpPr>
          <p:cNvPr id="10" name="TextBox 9">
            <a:extLst>
              <a:ext uri="{FF2B5EF4-FFF2-40B4-BE49-F238E27FC236}">
                <a16:creationId xmlns:a16="http://schemas.microsoft.com/office/drawing/2014/main" id="{38F3E27D-C4ED-637E-CA95-C09FD2591407}"/>
              </a:ext>
            </a:extLst>
          </p:cNvPr>
          <p:cNvSpPr txBox="1"/>
          <p:nvPr/>
        </p:nvSpPr>
        <p:spPr>
          <a:xfrm>
            <a:off x="5999645" y="5029384"/>
            <a:ext cx="425116" cy="584775"/>
          </a:xfrm>
          <a:prstGeom prst="rect">
            <a:avLst/>
          </a:prstGeom>
          <a:noFill/>
        </p:spPr>
        <p:txBody>
          <a:bodyPr wrap="none" rtlCol="0">
            <a:spAutoFit/>
          </a:bodyPr>
          <a:lstStyle/>
          <a:p>
            <a:r>
              <a:rPr lang="en-US" sz="3200" dirty="0"/>
              <a:t>=</a:t>
            </a:r>
            <a:endParaRPr lang="en-SE" sz="3200" dirty="0"/>
          </a:p>
        </p:txBody>
      </p:sp>
    </p:spTree>
    <p:extLst>
      <p:ext uri="{BB962C8B-B14F-4D97-AF65-F5344CB8AC3E}">
        <p14:creationId xmlns:p14="http://schemas.microsoft.com/office/powerpoint/2010/main" val="159456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Anchor Boxes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7"/>
                <a:ext cx="8363273" cy="2282951"/>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=2</m:t>
                    </m:r>
                  </m:oMath>
                </a14:m>
                <a:r>
                  <a:rPr lang="en-US" dirty="0"/>
                  <a:t> in the fig)</a:t>
                </a:r>
              </a:p>
              <a:p>
                <a:pPr lvl="1"/>
                <a:r>
                  <a:rPr lang="en-US" dirty="0"/>
                  <a:t>This allows detection of multiple objects centered at the same position, and better-fitting anchor boxes, which helps ease the downstream </a:t>
                </a:r>
                <a:r>
                  <a:rPr lang="en-US" dirty="0" err="1"/>
                  <a:t>Bbox</a:t>
                </a:r>
                <a:r>
                  <a:rPr lang="en-US" dirty="0"/>
                  <a:t> regression task</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7"/>
                <a:ext cx="8363273" cy="2282951"/>
              </a:xfrm>
              <a:blipFill>
                <a:blip r:embed="rId2"/>
                <a:stretch>
                  <a:fillRect l="-1020" t="-5333"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grpSp>
        <p:nvGrpSpPr>
          <p:cNvPr id="7" name="Group 6">
            <a:extLst>
              <a:ext uri="{FF2B5EF4-FFF2-40B4-BE49-F238E27FC236}">
                <a16:creationId xmlns:a16="http://schemas.microsoft.com/office/drawing/2014/main" id="{2CAF7F10-46B5-432D-A82B-82377E41F572}"/>
              </a:ext>
            </a:extLst>
          </p:cNvPr>
          <p:cNvGrpSpPr/>
          <p:nvPr/>
        </p:nvGrpSpPr>
        <p:grpSpPr>
          <a:xfrm>
            <a:off x="2987824" y="342900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3"/>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3370491" y="504808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2650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E8D5-4E97-F04E-B479-77E3E0C674BD}"/>
              </a:ext>
            </a:extLst>
          </p:cNvPr>
          <p:cNvSpPr>
            <a:spLocks noGrp="1"/>
          </p:cNvSpPr>
          <p:nvPr>
            <p:ph type="title"/>
          </p:nvPr>
        </p:nvSpPr>
        <p:spPr/>
        <p:txBody>
          <a:bodyPr/>
          <a:lstStyle/>
          <a:p>
            <a:r>
              <a:rPr lang="en-US" dirty="0"/>
              <a:t>Anchor Boxes</a:t>
            </a:r>
            <a:endParaRPr lang="en-SE" dirty="0"/>
          </a:p>
        </p:txBody>
      </p:sp>
      <p:sp>
        <p:nvSpPr>
          <p:cNvPr id="3" name="Content Placeholder 2">
            <a:extLst>
              <a:ext uri="{FF2B5EF4-FFF2-40B4-BE49-F238E27FC236}">
                <a16:creationId xmlns:a16="http://schemas.microsoft.com/office/drawing/2014/main" id="{A812D5CC-10EC-ABFD-08D3-18F6BEF69BD9}"/>
              </a:ext>
            </a:extLst>
          </p:cNvPr>
          <p:cNvSpPr>
            <a:spLocks noGrp="1"/>
          </p:cNvSpPr>
          <p:nvPr>
            <p:ph idx="1"/>
          </p:nvPr>
        </p:nvSpPr>
        <p:spPr>
          <a:xfrm>
            <a:off x="457200" y="1052736"/>
            <a:ext cx="8229600" cy="2952328"/>
          </a:xfrm>
        </p:spPr>
        <p:txBody>
          <a:bodyPr>
            <a:normAutofit fontScale="62500" lnSpcReduction="20000"/>
          </a:bodyPr>
          <a:lstStyle/>
          <a:p>
            <a:r>
              <a:rPr lang="en-US" b="0" i="0" dirty="0">
                <a:solidFill>
                  <a:srgbClr val="222222"/>
                </a:solidFill>
                <a:effectLst/>
              </a:rPr>
              <a:t>Suppose we have 2 anchor boxes for each grid cell. Then we can detect at most two objects for each grid cell</a:t>
            </a:r>
          </a:p>
          <a:p>
            <a:pPr algn="l"/>
            <a:r>
              <a:rPr lang="en-US" b="0" i="0" dirty="0">
                <a:solidFill>
                  <a:srgbClr val="222222"/>
                </a:solidFill>
                <a:effectLst/>
              </a:rPr>
              <a:t>First 8 rows of the y label belong to anchor box 1 and the remaining 8 belongs to anchor box 2. The y vector has 16 entries, and the output has dimension 3x3x2x8=3x3x16</a:t>
            </a:r>
          </a:p>
          <a:p>
            <a:pPr algn="l"/>
            <a:r>
              <a:rPr lang="en-US" b="0" i="0" dirty="0">
                <a:solidFill>
                  <a:srgbClr val="222222"/>
                </a:solidFill>
                <a:effectLst/>
              </a:rPr>
              <a:t>The objects are assigned to the anchor boxes based on the similarity of the </a:t>
            </a:r>
            <a:r>
              <a:rPr lang="en-US" b="0" i="0" dirty="0" err="1">
                <a:solidFill>
                  <a:srgbClr val="222222"/>
                </a:solidFill>
                <a:effectLst/>
              </a:rPr>
              <a:t>Bboxes</a:t>
            </a:r>
            <a:r>
              <a:rPr lang="en-US" b="0" i="0" dirty="0">
                <a:solidFill>
                  <a:srgbClr val="222222"/>
                </a:solidFill>
                <a:effectLst/>
              </a:rPr>
              <a:t> and the anchor box shape, e.g., the person is assigned to anchor box 1 and the car is assigned to anchor box 2</a:t>
            </a:r>
          </a:p>
          <a:p>
            <a:pPr algn="l"/>
            <a:r>
              <a:rPr lang="en-US" b="0" i="0" dirty="0">
                <a:solidFill>
                  <a:srgbClr val="222222"/>
                </a:solidFill>
                <a:effectLst/>
              </a:rPr>
              <a:t>Suppose we use 5 anchor boxes per grid and the number of classes is 5, then the output has dimension 3x3x5x10= 3x3x50</a:t>
            </a:r>
            <a:endParaRPr lang="en-SE" dirty="0"/>
          </a:p>
        </p:txBody>
      </p:sp>
      <p:sp>
        <p:nvSpPr>
          <p:cNvPr id="4" name="Slide Number Placeholder 3">
            <a:extLst>
              <a:ext uri="{FF2B5EF4-FFF2-40B4-BE49-F238E27FC236}">
                <a16:creationId xmlns:a16="http://schemas.microsoft.com/office/drawing/2014/main" id="{8D1DF487-27CE-4F41-27EA-07F362850E7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146" name="Picture 2">
            <a:extLst>
              <a:ext uri="{FF2B5EF4-FFF2-40B4-BE49-F238E27FC236}">
                <a16:creationId xmlns:a16="http://schemas.microsoft.com/office/drawing/2014/main" id="{17BF366D-6C94-D55E-78E2-753FD1DFD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82" y="4253560"/>
            <a:ext cx="21907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4BB6C7B-A2BC-3A53-1719-E0546D3E2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4329760"/>
            <a:ext cx="421957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4188242-8DCF-4CDE-EF9A-260A91754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047" y="3880497"/>
            <a:ext cx="119062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23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4E25-C20C-AE6A-B3BC-07F62E72013E}"/>
              </a:ext>
            </a:extLst>
          </p:cNvPr>
          <p:cNvSpPr>
            <a:spLocks noGrp="1"/>
          </p:cNvSpPr>
          <p:nvPr>
            <p:ph type="title"/>
          </p:nvPr>
        </p:nvSpPr>
        <p:spPr/>
        <p:txBody>
          <a:bodyPr/>
          <a:lstStyle/>
          <a:p>
            <a:r>
              <a:rPr lang="en-US" dirty="0"/>
              <a:t>Realistic YOLO Dimensions</a:t>
            </a:r>
            <a:endParaRPr lang="en-SE" dirty="0"/>
          </a:p>
        </p:txBody>
      </p:sp>
      <p:sp>
        <p:nvSpPr>
          <p:cNvPr id="3" name="Content Placeholder 2">
            <a:extLst>
              <a:ext uri="{FF2B5EF4-FFF2-40B4-BE49-F238E27FC236}">
                <a16:creationId xmlns:a16="http://schemas.microsoft.com/office/drawing/2014/main" id="{08D614DF-B4E5-0DD9-EF37-A47128CB183F}"/>
              </a:ext>
            </a:extLst>
          </p:cNvPr>
          <p:cNvSpPr>
            <a:spLocks noGrp="1"/>
          </p:cNvSpPr>
          <p:nvPr>
            <p:ph idx="1"/>
          </p:nvPr>
        </p:nvSpPr>
        <p:spPr/>
        <p:txBody>
          <a:bodyPr>
            <a:normAutofit lnSpcReduction="10000"/>
          </a:bodyPr>
          <a:lstStyle/>
          <a:p>
            <a:r>
              <a:rPr lang="en-US" dirty="0"/>
              <a:t>Input image has shape (608, 608, 3)</a:t>
            </a:r>
          </a:p>
          <a:p>
            <a:r>
              <a:rPr lang="en-US" dirty="0"/>
              <a:t>The CNN output has dimension (19, 19, 5, 85), where each grid cell returns 5*85 numbers, with total dimension of 19*19*5*85</a:t>
            </a:r>
          </a:p>
          <a:p>
            <a:pPr lvl="1"/>
            <a:r>
              <a:rPr lang="en-US" dirty="0"/>
              <a:t>5 is the number of anchor boxes per grid</a:t>
            </a:r>
          </a:p>
          <a:p>
            <a:pPr lvl="1"/>
            <a:r>
              <a:rPr lang="en-US" dirty="0"/>
              <a:t>85 = 5+80, where 5 refers to (pc, bx, by, </a:t>
            </a:r>
            <a:r>
              <a:rPr lang="en-US" dirty="0" err="1"/>
              <a:t>bh</a:t>
            </a:r>
            <a:r>
              <a:rPr lang="en-US" dirty="0"/>
              <a:t>, </a:t>
            </a:r>
            <a:r>
              <a:rPr lang="en-US" dirty="0" err="1"/>
              <a:t>bw</a:t>
            </a:r>
            <a:r>
              <a:rPr lang="en-US" dirty="0"/>
              <a:t>), and 80 is the number of classes</a:t>
            </a:r>
          </a:p>
          <a:p>
            <a:r>
              <a:rPr lang="en-US" dirty="0"/>
              <a:t>Finally, compute </a:t>
            </a:r>
            <a:r>
              <a:rPr lang="en-US" dirty="0" err="1"/>
              <a:t>IoU</a:t>
            </a:r>
            <a:r>
              <a:rPr lang="en-US" dirty="0"/>
              <a:t> and perform Non-Max Suppression</a:t>
            </a:r>
            <a:endParaRPr lang="en-SE" dirty="0"/>
          </a:p>
        </p:txBody>
      </p:sp>
      <p:sp>
        <p:nvSpPr>
          <p:cNvPr id="4" name="Slide Number Placeholder 3">
            <a:extLst>
              <a:ext uri="{FF2B5EF4-FFF2-40B4-BE49-F238E27FC236}">
                <a16:creationId xmlns:a16="http://schemas.microsoft.com/office/drawing/2014/main" id="{12C2D70D-58C0-9484-89BB-0FCD0B8B67E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4161247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973E-4594-A634-D21A-C91151E51568}"/>
              </a:ext>
            </a:extLst>
          </p:cNvPr>
          <p:cNvSpPr>
            <a:spLocks noGrp="1"/>
          </p:cNvSpPr>
          <p:nvPr>
            <p:ph type="title"/>
          </p:nvPr>
        </p:nvSpPr>
        <p:spPr/>
        <p:txBody>
          <a:bodyPr/>
          <a:lstStyle/>
          <a:p>
            <a:r>
              <a:rPr lang="en-US" dirty="0"/>
              <a:t>YOLO with FPN </a:t>
            </a:r>
            <a:endParaRPr lang="en-SE" dirty="0"/>
          </a:p>
        </p:txBody>
      </p:sp>
      <p:sp>
        <p:nvSpPr>
          <p:cNvPr id="3" name="Content Placeholder 2">
            <a:extLst>
              <a:ext uri="{FF2B5EF4-FFF2-40B4-BE49-F238E27FC236}">
                <a16:creationId xmlns:a16="http://schemas.microsoft.com/office/drawing/2014/main" id="{E9E3B052-8A3F-D97F-252C-DCE9481789B4}"/>
              </a:ext>
            </a:extLst>
          </p:cNvPr>
          <p:cNvSpPr>
            <a:spLocks noGrp="1"/>
          </p:cNvSpPr>
          <p:nvPr>
            <p:ph idx="1"/>
          </p:nvPr>
        </p:nvSpPr>
        <p:spPr>
          <a:xfrm>
            <a:off x="457200" y="1052736"/>
            <a:ext cx="8229600" cy="2376264"/>
          </a:xfrm>
        </p:spPr>
        <p:txBody>
          <a:bodyPr/>
          <a:lstStyle/>
          <a:p>
            <a:r>
              <a:rPr lang="en-US" sz="1800" dirty="0"/>
              <a:t>Backbone extracts essential features of an image and feeds them to the Head through Neck</a:t>
            </a:r>
          </a:p>
          <a:p>
            <a:r>
              <a:rPr lang="en-US" sz="1800" dirty="0"/>
              <a:t>Neck is a Feature Pyramid Network (FPN) that collects feature maps extracted by the Backbone and creates feature pyramids</a:t>
            </a:r>
          </a:p>
          <a:p>
            <a:pPr lvl="1"/>
            <a:r>
              <a:rPr lang="en-US" sz="1400" dirty="0"/>
              <a:t>An FPN is a feature extractor that takes a single-scale image of an arbitrary size as input, and outputs proportionally sized feature maps at multiple levels</a:t>
            </a:r>
          </a:p>
          <a:p>
            <a:r>
              <a:rPr lang="en-US" sz="1800" dirty="0"/>
              <a:t>Head consists of output layers that make final detections.</a:t>
            </a:r>
          </a:p>
        </p:txBody>
      </p:sp>
      <p:sp>
        <p:nvSpPr>
          <p:cNvPr id="4" name="Slide Number Placeholder 3">
            <a:extLst>
              <a:ext uri="{FF2B5EF4-FFF2-40B4-BE49-F238E27FC236}">
                <a16:creationId xmlns:a16="http://schemas.microsoft.com/office/drawing/2014/main" id="{8CA60EC4-CD2B-A62E-8901-C7FF82F6D1C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BB9270A7-86B9-ACB6-B658-BCAFA047F772}"/>
              </a:ext>
            </a:extLst>
          </p:cNvPr>
          <p:cNvPicPr>
            <a:picLocks noChangeAspect="1"/>
          </p:cNvPicPr>
          <p:nvPr/>
        </p:nvPicPr>
        <p:blipFill>
          <a:blip r:embed="rId3"/>
          <a:stretch>
            <a:fillRect/>
          </a:stretch>
        </p:blipFill>
        <p:spPr>
          <a:xfrm>
            <a:off x="1043608" y="3069922"/>
            <a:ext cx="7259309" cy="3788078"/>
          </a:xfrm>
          <a:prstGeom prst="rect">
            <a:avLst/>
          </a:prstGeom>
        </p:spPr>
      </p:pic>
    </p:spTree>
    <p:extLst>
      <p:ext uri="{BB962C8B-B14F-4D97-AF65-F5344CB8AC3E}">
        <p14:creationId xmlns:p14="http://schemas.microsoft.com/office/powerpoint/2010/main" val="4158819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700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3"/>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a:xfrm>
            <a:off x="251520" y="1295400"/>
            <a:ext cx="8640960" cy="5105400"/>
          </a:xfrm>
        </p:spPr>
        <p:txBody>
          <a:bodyPr/>
          <a:lstStyle/>
          <a:p>
            <a:r>
              <a:rPr lang="en-US" sz="2800" dirty="0"/>
              <a:t>Slide a box across the image, and apply a CNN to classify each crop’s center pixel</a:t>
            </a:r>
          </a:p>
          <a:p>
            <a:r>
              <a:rPr lang="en-US" altLang="zh-CN" sz="2800" dirty="0"/>
              <a:t>I</a:t>
            </a:r>
            <a:r>
              <a:rPr lang="en-US" sz="2800" dirty="0"/>
              <a:t>nefficient, not reusing shared features between overlapping patches</a:t>
            </a:r>
            <a:endParaRPr lang="en-SE" sz="2800"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8942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 (FCN)</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FC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grows slowly as 2L+1 (3, 5, 7…)</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931C-8E41-FFB0-2284-968397B17523}"/>
              </a:ext>
            </a:extLst>
          </p:cNvPr>
          <p:cNvSpPr>
            <a:spLocks noGrp="1"/>
          </p:cNvSpPr>
          <p:nvPr>
            <p:ph type="title"/>
          </p:nvPr>
        </p:nvSpPr>
        <p:spPr>
          <a:xfrm>
            <a:off x="457200" y="116632"/>
            <a:ext cx="8229600" cy="868362"/>
          </a:xfrm>
        </p:spPr>
        <p:txBody>
          <a:bodyPr/>
          <a:lstStyle/>
          <a:p>
            <a:r>
              <a:rPr lang="en-US" dirty="0"/>
              <a:t>FCN Example</a:t>
            </a:r>
            <a:endParaRPr lang="en-SE" dirty="0"/>
          </a:p>
        </p:txBody>
      </p:sp>
      <p:sp>
        <p:nvSpPr>
          <p:cNvPr id="3" name="Content Placeholder 2">
            <a:extLst>
              <a:ext uri="{FF2B5EF4-FFF2-40B4-BE49-F238E27FC236}">
                <a16:creationId xmlns:a16="http://schemas.microsoft.com/office/drawing/2014/main" id="{68276FEA-9ED8-135B-D653-1835D55EC326}"/>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C53D726-951F-C8BA-F4E3-CFC635F5D6C0}"/>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F31EB1E4-3683-364E-8515-B8C18B59E1A5}"/>
              </a:ext>
            </a:extLst>
          </p:cNvPr>
          <p:cNvPicPr>
            <a:picLocks noChangeAspect="1"/>
          </p:cNvPicPr>
          <p:nvPr/>
        </p:nvPicPr>
        <p:blipFill>
          <a:blip r:embed="rId2"/>
          <a:stretch>
            <a:fillRect/>
          </a:stretch>
        </p:blipFill>
        <p:spPr>
          <a:xfrm>
            <a:off x="899592" y="2522230"/>
            <a:ext cx="7518710" cy="4267051"/>
          </a:xfrm>
          <a:prstGeom prst="rect">
            <a:avLst/>
          </a:prstGeom>
        </p:spPr>
      </p:pic>
      <p:pic>
        <p:nvPicPr>
          <p:cNvPr id="6" name="Picture 5">
            <a:extLst>
              <a:ext uri="{FF2B5EF4-FFF2-40B4-BE49-F238E27FC236}">
                <a16:creationId xmlns:a16="http://schemas.microsoft.com/office/drawing/2014/main" id="{C59A6B5F-BE17-D72B-ADFE-B833147A6AD8}"/>
              </a:ext>
            </a:extLst>
          </p:cNvPr>
          <p:cNvPicPr>
            <a:picLocks noChangeAspect="1"/>
          </p:cNvPicPr>
          <p:nvPr/>
        </p:nvPicPr>
        <p:blipFill>
          <a:blip r:embed="rId3"/>
          <a:stretch>
            <a:fillRect/>
          </a:stretch>
        </p:blipFill>
        <p:spPr>
          <a:xfrm>
            <a:off x="1704020" y="922389"/>
            <a:ext cx="5735960" cy="1709038"/>
          </a:xfrm>
          <a:prstGeom prst="rect">
            <a:avLst/>
          </a:prstGeom>
        </p:spPr>
      </p:pic>
      <p:cxnSp>
        <p:nvCxnSpPr>
          <p:cNvPr id="10" name="Straight Arrow Connector 9">
            <a:extLst>
              <a:ext uri="{FF2B5EF4-FFF2-40B4-BE49-F238E27FC236}">
                <a16:creationId xmlns:a16="http://schemas.microsoft.com/office/drawing/2014/main" id="{AD2898A4-CF52-486E-BE69-66CD62BE08C3}"/>
              </a:ext>
            </a:extLst>
          </p:cNvPr>
          <p:cNvCxnSpPr>
            <a:cxnSpLocks/>
          </p:cNvCxnSpPr>
          <p:nvPr/>
        </p:nvCxnSpPr>
        <p:spPr bwMode="auto">
          <a:xfrm>
            <a:off x="5724128" y="1776908"/>
            <a:ext cx="1368152" cy="1148036"/>
          </a:xfrm>
          <a:prstGeom prst="straightConnector1">
            <a:avLst/>
          </a:prstGeom>
          <a:noFill/>
          <a:ln w="12700" cap="flat" cmpd="sng" algn="ctr">
            <a:solidFill>
              <a:srgbClr val="C00000"/>
            </a:solidFill>
            <a:prstDash val="lgDash"/>
            <a:round/>
            <a:headEnd type="none" w="med" len="med"/>
            <a:tailEnd type="triangle"/>
          </a:ln>
          <a:effectLst/>
        </p:spPr>
      </p:cxnSp>
      <p:cxnSp>
        <p:nvCxnSpPr>
          <p:cNvPr id="12" name="Straight Arrow Connector 11">
            <a:extLst>
              <a:ext uri="{FF2B5EF4-FFF2-40B4-BE49-F238E27FC236}">
                <a16:creationId xmlns:a16="http://schemas.microsoft.com/office/drawing/2014/main" id="{D5778928-D6D7-0306-9EF9-8441CDA6761D}"/>
              </a:ext>
            </a:extLst>
          </p:cNvPr>
          <p:cNvCxnSpPr>
            <a:cxnSpLocks/>
          </p:cNvCxnSpPr>
          <p:nvPr/>
        </p:nvCxnSpPr>
        <p:spPr bwMode="auto">
          <a:xfrm flipH="1">
            <a:off x="1979712" y="1776908"/>
            <a:ext cx="3096344" cy="1220044"/>
          </a:xfrm>
          <a:prstGeom prst="straightConnector1">
            <a:avLst/>
          </a:prstGeom>
          <a:noFill/>
          <a:ln w="12700" cap="flat" cmpd="sng" algn="ctr">
            <a:solidFill>
              <a:srgbClr val="C00000"/>
            </a:solidFill>
            <a:prstDash val="lgDash"/>
            <a:round/>
            <a:headEnd type="none" w="med" len="med"/>
            <a:tailEnd type="triangle"/>
          </a:ln>
          <a:effectLst/>
        </p:spPr>
      </p:cxnSp>
    </p:spTree>
    <p:extLst>
      <p:ext uri="{BB962C8B-B14F-4D97-AF65-F5344CB8AC3E}">
        <p14:creationId xmlns:p14="http://schemas.microsoft.com/office/powerpoint/2010/main" val="1472587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More Efficient FCN</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same-size output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a:bodyPr>
          <a:lstStyle/>
          <a:p>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70000" lnSpcReduction="20000"/>
          </a:bodyPr>
          <a:lstStyle/>
          <a:p>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a:p>
            <a:pPr lvl="1"/>
            <a:r>
              <a:rPr lang="en-US" dirty="0"/>
              <a:t>Bilinear: use 4 closest neighbors in x and y to construct linear approximations</a:t>
            </a:r>
          </a:p>
          <a:p>
            <a:pPr lvl="1"/>
            <a:r>
              <a:rPr lang="en-US" dirty="0"/>
              <a:t>Bicubic: use 3 closest neighbors in x and y to construct cubic approximations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grpSp>
        <p:nvGrpSpPr>
          <p:cNvPr id="9" name="Group 8">
            <a:extLst>
              <a:ext uri="{FF2B5EF4-FFF2-40B4-BE49-F238E27FC236}">
                <a16:creationId xmlns:a16="http://schemas.microsoft.com/office/drawing/2014/main" id="{3E2E5E17-8C9C-8CD3-FABB-F6170DC61D7D}"/>
              </a:ext>
            </a:extLst>
          </p:cNvPr>
          <p:cNvGrpSpPr/>
          <p:nvPr/>
        </p:nvGrpSpPr>
        <p:grpSpPr>
          <a:xfrm>
            <a:off x="5474548" y="4195921"/>
            <a:ext cx="2193796" cy="2243852"/>
            <a:chOff x="5474548" y="4195921"/>
            <a:chExt cx="2193796" cy="2243852"/>
          </a:xfrm>
        </p:grpSpPr>
        <p:sp>
          <p:nvSpPr>
            <p:cNvPr id="5" name="Rectangle 4">
              <a:extLst>
                <a:ext uri="{FF2B5EF4-FFF2-40B4-BE49-F238E27FC236}">
                  <a16:creationId xmlns:a16="http://schemas.microsoft.com/office/drawing/2014/main" id="{006B938D-3F54-BDBA-3CDD-C039246454BE}"/>
                </a:ext>
              </a:extLst>
            </p:cNvPr>
            <p:cNvSpPr/>
            <p:nvPr/>
          </p:nvSpPr>
          <p:spPr bwMode="auto">
            <a:xfrm>
              <a:off x="5474548" y="4195921"/>
              <a:ext cx="2193796"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CBF97F7-CF9B-C567-F350-3A393984237D}"/>
                </a:ext>
              </a:extLst>
            </p:cNvPr>
            <p:cNvSpPr/>
            <p:nvPr/>
          </p:nvSpPr>
          <p:spPr bwMode="auto">
            <a:xfrm rot="5400000">
              <a:off x="4610452" y="5143629"/>
              <a:ext cx="2160240"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10" name="TextBox 9">
            <a:extLst>
              <a:ext uri="{FF2B5EF4-FFF2-40B4-BE49-F238E27FC236}">
                <a16:creationId xmlns:a16="http://schemas.microsoft.com/office/drawing/2014/main" id="{BB1B71F0-9C36-486B-B720-C8B250D7537C}"/>
              </a:ext>
            </a:extLst>
          </p:cNvPr>
          <p:cNvSpPr txBox="1"/>
          <p:nvPr/>
        </p:nvSpPr>
        <p:spPr>
          <a:xfrm>
            <a:off x="144015" y="4797152"/>
            <a:ext cx="5580113" cy="338554"/>
          </a:xfrm>
          <a:prstGeom prst="rect">
            <a:avLst/>
          </a:prstGeom>
          <a:noFill/>
        </p:spPr>
        <p:txBody>
          <a:bodyPr wrap="square" rtlCol="0">
            <a:spAutoFit/>
          </a:bodyPr>
          <a:lstStyle/>
          <a:p>
            <a:r>
              <a:rPr lang="en-US" sz="1600" dirty="0"/>
              <a:t>(can also trim from bottom and right, or bottom and left…)</a:t>
            </a:r>
            <a:endParaRPr lang="en-SE" sz="1600" dirty="0"/>
          </a:p>
        </p:txBody>
      </p:sp>
    </p:spTree>
    <p:extLst>
      <p:ext uri="{BB962C8B-B14F-4D97-AF65-F5344CB8AC3E}">
        <p14:creationId xmlns:p14="http://schemas.microsoft.com/office/powerpoint/2010/main" val="7705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sz="3600" dirty="0"/>
              <a:t>Transposed Convolution 1D Example</a:t>
            </a:r>
            <a:endParaRPr lang="en-SE" sz="3600"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example of size 3 filter, stride 2: </a:t>
            </a:r>
          </a:p>
          <a:p>
            <a:pPr lvl="1"/>
            <a:r>
              <a:rPr lang="en-US" dirty="0"/>
              <a:t>Output has copies of filter weighted by input</a:t>
            </a:r>
          </a:p>
          <a:p>
            <a:pPr lvl="1"/>
            <a:r>
              <a:rPr lang="en-US" dirty="0"/>
              <a:t>Move 2 pixels in output for each pixel in input</a:t>
            </a:r>
          </a:p>
          <a:p>
            <a:pPr lvl="1"/>
            <a:r>
              <a:rPr lang="en-US" dirty="0"/>
              <a:t>Sum at overlaps (</a:t>
            </a:r>
            <a:r>
              <a:rPr lang="en-US" dirty="0" err="1"/>
              <a:t>az+bx</a:t>
            </a:r>
            <a:r>
              <a:rPr lang="en-US" dirty="0"/>
              <a:t>)</a:t>
            </a:r>
          </a:p>
          <a:p>
            <a:pPr lvl="1"/>
            <a:r>
              <a:rPr lang="en-US" dirty="0"/>
              <a:t>Crop one pixel (either top or bottom) to make output 2x input</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7" y="2276872"/>
            <a:ext cx="4399198" cy="2441846"/>
          </a:xfrm>
          <a:prstGeom prst="rect">
            <a:avLst/>
          </a:prstGeom>
        </p:spPr>
      </p:pic>
      <p:sp>
        <p:nvSpPr>
          <p:cNvPr id="5" name="Rectangle 4">
            <a:extLst>
              <a:ext uri="{FF2B5EF4-FFF2-40B4-BE49-F238E27FC236}">
                <a16:creationId xmlns:a16="http://schemas.microsoft.com/office/drawing/2014/main" id="{EEC2A82B-0C97-3177-1AF8-5322BCAF7D73}"/>
              </a:ext>
            </a:extLst>
          </p:cNvPr>
          <p:cNvSpPr/>
          <p:nvPr/>
        </p:nvSpPr>
        <p:spPr bwMode="auto">
          <a:xfrm rot="5400000">
            <a:off x="8433213" y="2536986"/>
            <a:ext cx="425519" cy="782445"/>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45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70000" lnSpcReduction="20000"/>
              </a:bodyPr>
              <a:lstStyle/>
              <a:p>
                <a:r>
                  <a:rPr lang="en-US" dirty="0"/>
                  <a:t>Needs to predict 4 numbers for each </a:t>
                </a:r>
                <a:r>
                  <a:rPr lang="en-US"/>
                  <a:t>object Bbox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815" t="-70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F71-BBFF-B7D4-5D3D-9C30DD2971B6}"/>
              </a:ext>
            </a:extLst>
          </p:cNvPr>
          <p:cNvSpPr>
            <a:spLocks noGrp="1"/>
          </p:cNvSpPr>
          <p:nvPr>
            <p:ph type="title"/>
          </p:nvPr>
        </p:nvSpPr>
        <p:spPr/>
        <p:txBody>
          <a:bodyPr/>
          <a:lstStyle/>
          <a:p>
            <a:r>
              <a:rPr lang="en-US" sz="3600" dirty="0"/>
              <a:t>Semantic Segmentation: Fully Convolutional Network</a:t>
            </a:r>
            <a:endParaRPr lang="en-SE" sz="3600" dirty="0"/>
          </a:p>
        </p:txBody>
      </p:sp>
      <p:sp>
        <p:nvSpPr>
          <p:cNvPr id="3" name="Content Placeholder 2">
            <a:extLst>
              <a:ext uri="{FF2B5EF4-FFF2-40B4-BE49-F238E27FC236}">
                <a16:creationId xmlns:a16="http://schemas.microsoft.com/office/drawing/2014/main" id="{B69E98A6-1160-208D-1255-DA28E87BF7A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7465ECB-8710-6DF3-83EB-83872381C46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4496318B-5AD2-391F-EAD6-357023231BFF}"/>
              </a:ext>
            </a:extLst>
          </p:cNvPr>
          <p:cNvPicPr>
            <a:picLocks noChangeAspect="1"/>
          </p:cNvPicPr>
          <p:nvPr/>
        </p:nvPicPr>
        <p:blipFill>
          <a:blip r:embed="rId2"/>
          <a:stretch>
            <a:fillRect/>
          </a:stretch>
        </p:blipFill>
        <p:spPr>
          <a:xfrm>
            <a:off x="0" y="1471364"/>
            <a:ext cx="9144000" cy="3915272"/>
          </a:xfrm>
          <a:prstGeom prst="rect">
            <a:avLst/>
          </a:prstGeom>
        </p:spPr>
      </p:pic>
    </p:spTree>
    <p:extLst>
      <p:ext uri="{BB962C8B-B14F-4D97-AF65-F5344CB8AC3E}">
        <p14:creationId xmlns:p14="http://schemas.microsoft.com/office/powerpoint/2010/main" val="22621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234093" y="1052736"/>
            <a:ext cx="8586379" cy="3456384"/>
          </a:xfrm>
        </p:spPr>
        <p:txBody>
          <a:bodyPr>
            <a:normAutofit fontScale="55000" lnSpcReduction="20000"/>
          </a:bodyPr>
          <a:lstStyle/>
          <a:p>
            <a:r>
              <a:rPr lang="en-US" dirty="0"/>
              <a:t>Things vs. stuff</a:t>
            </a:r>
          </a:p>
          <a:p>
            <a:pPr lvl="1"/>
            <a:r>
              <a:rPr lang="en-US" dirty="0"/>
              <a:t>Things: Object categories that can be separated into object instances (e.g. cats, cars, person)</a:t>
            </a:r>
          </a:p>
          <a:p>
            <a:pPr lvl="1"/>
            <a:r>
              <a:rPr lang="en-US" dirty="0"/>
              <a:t>Stuff: Object categories that cannot be separated into instances (e.g. sky, grass, water, trees)</a:t>
            </a:r>
          </a:p>
          <a:p>
            <a:r>
              <a:rPr lang="en-US" dirty="0"/>
              <a:t>Object Detection vs. Semantic Segmentation vs. Instance Segmentation</a:t>
            </a:r>
          </a:p>
          <a:p>
            <a:pPr lvl="1"/>
            <a:r>
              <a:rPr lang="en-US" dirty="0"/>
              <a:t>Object Detection: Detects object instances, but only gives </a:t>
            </a:r>
            <a:r>
              <a:rPr lang="en-US" dirty="0" err="1"/>
              <a:t>Bbox</a:t>
            </a:r>
            <a:r>
              <a:rPr lang="en-US" dirty="0"/>
              <a:t> (things only)</a:t>
            </a:r>
          </a:p>
          <a:p>
            <a:pPr lvl="1"/>
            <a:r>
              <a:rPr lang="en-US" dirty="0"/>
              <a:t>Semantic Segmentation: Label all pixels, but merges instances (both things and stuff)</a:t>
            </a:r>
          </a:p>
          <a:p>
            <a:pPr lvl="1"/>
            <a:r>
              <a:rPr lang="en-US" dirty="0"/>
              <a:t>Instance Segmentation: Detect all object instances and label the pixels that belong to each object (things only)</a:t>
            </a:r>
          </a:p>
          <a:p>
            <a:pPr lvl="2"/>
            <a:r>
              <a:rPr lang="en-US" dirty="0"/>
              <a:t>Approach: Perform object detection, then predict a segmentation mask for each object</a:t>
            </a:r>
          </a:p>
          <a:p>
            <a:pPr lvl="1"/>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3"/>
          <a:stretch>
            <a:fillRect/>
          </a:stretch>
        </p:blipFill>
        <p:spPr>
          <a:xfrm>
            <a:off x="280270" y="1375817"/>
            <a:ext cx="8406530" cy="3870295"/>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81921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76F8-A511-E08D-4CA1-086E30976226}"/>
              </a:ext>
            </a:extLst>
          </p:cNvPr>
          <p:cNvSpPr>
            <a:spLocks noGrp="1"/>
          </p:cNvSpPr>
          <p:nvPr>
            <p:ph type="title"/>
          </p:nvPr>
        </p:nvSpPr>
        <p:spPr/>
        <p:txBody>
          <a:bodyPr/>
          <a:lstStyle/>
          <a:p>
            <a:r>
              <a:rPr lang="en-US" sz="3600" dirty="0"/>
              <a:t>Example Target Segmentation Marks</a:t>
            </a:r>
            <a:endParaRPr lang="en-SE" sz="3600" dirty="0"/>
          </a:p>
        </p:txBody>
      </p:sp>
      <p:sp>
        <p:nvSpPr>
          <p:cNvPr id="3" name="Content Placeholder 2">
            <a:extLst>
              <a:ext uri="{FF2B5EF4-FFF2-40B4-BE49-F238E27FC236}">
                <a16:creationId xmlns:a16="http://schemas.microsoft.com/office/drawing/2014/main" id="{471D2E6F-0DB1-EA77-F225-AC69F66BAC8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5E2E22F-B12F-245D-64DA-6ECCC78B7E11}"/>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6" name="Picture 5">
            <a:extLst>
              <a:ext uri="{FF2B5EF4-FFF2-40B4-BE49-F238E27FC236}">
                <a16:creationId xmlns:a16="http://schemas.microsoft.com/office/drawing/2014/main" id="{45D67BA7-B1BC-8736-A020-715D4EC4BB5B}"/>
              </a:ext>
            </a:extLst>
          </p:cNvPr>
          <p:cNvPicPr>
            <a:picLocks noChangeAspect="1"/>
          </p:cNvPicPr>
          <p:nvPr/>
        </p:nvPicPr>
        <p:blipFill>
          <a:blip r:embed="rId2"/>
          <a:stretch>
            <a:fillRect/>
          </a:stretch>
        </p:blipFill>
        <p:spPr>
          <a:xfrm>
            <a:off x="0" y="1456091"/>
            <a:ext cx="9144000" cy="3945817"/>
          </a:xfrm>
          <a:prstGeom prst="rect">
            <a:avLst/>
          </a:prstGeom>
        </p:spPr>
      </p:pic>
      <p:sp>
        <p:nvSpPr>
          <p:cNvPr id="7" name="TextBox 6">
            <a:extLst>
              <a:ext uri="{FF2B5EF4-FFF2-40B4-BE49-F238E27FC236}">
                <a16:creationId xmlns:a16="http://schemas.microsoft.com/office/drawing/2014/main" id="{499E2EF4-C152-5372-2E03-571320855C99}"/>
              </a:ext>
            </a:extLst>
          </p:cNvPr>
          <p:cNvSpPr txBox="1"/>
          <p:nvPr/>
        </p:nvSpPr>
        <p:spPr>
          <a:xfrm>
            <a:off x="2351964" y="5391833"/>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8" name="TextBox 7">
            <a:extLst>
              <a:ext uri="{FF2B5EF4-FFF2-40B4-BE49-F238E27FC236}">
                <a16:creationId xmlns:a16="http://schemas.microsoft.com/office/drawing/2014/main" id="{AE255DBA-D916-E20A-88B5-21BA43E57AEC}"/>
              </a:ext>
            </a:extLst>
          </p:cNvPr>
          <p:cNvSpPr txBox="1"/>
          <p:nvPr/>
        </p:nvSpPr>
        <p:spPr>
          <a:xfrm>
            <a:off x="5951616" y="5391833"/>
            <a:ext cx="3300904" cy="646331"/>
          </a:xfrm>
          <a:prstGeom prst="rect">
            <a:avLst/>
          </a:prstGeom>
          <a:noFill/>
        </p:spPr>
        <p:txBody>
          <a:bodyPr wrap="squar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4028932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1043608"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dirty="0"/>
              <a:t>: left/right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Tree>
    <p:extLst>
      <p:ext uri="{BB962C8B-B14F-4D97-AF65-F5344CB8AC3E}">
        <p14:creationId xmlns:p14="http://schemas.microsoft.com/office/powerpoint/2010/main" val="2245382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4BEF-6B0C-D55B-5978-410710286474}"/>
              </a:ext>
            </a:extLst>
          </p:cNvPr>
          <p:cNvSpPr>
            <a:spLocks noGrp="1"/>
          </p:cNvSpPr>
          <p:nvPr>
            <p:ph type="title"/>
          </p:nvPr>
        </p:nvSpPr>
        <p:spPr/>
        <p:txBody>
          <a:bodyPr/>
          <a:lstStyle/>
          <a:p>
            <a:r>
              <a:rPr lang="en-US" dirty="0"/>
              <a:t>Mask R-CNN: </a:t>
            </a:r>
            <a:r>
              <a:rPr lang="en-US" dirty="0" err="1"/>
              <a:t>Keypoints</a:t>
            </a:r>
            <a:endParaRPr lang="en-SE" dirty="0"/>
          </a:p>
        </p:txBody>
      </p:sp>
      <p:sp>
        <p:nvSpPr>
          <p:cNvPr id="3" name="Content Placeholder 2">
            <a:extLst>
              <a:ext uri="{FF2B5EF4-FFF2-40B4-BE49-F238E27FC236}">
                <a16:creationId xmlns:a16="http://schemas.microsoft.com/office/drawing/2014/main" id="{85696B8D-753A-5EBB-DCAC-CABA85B9BBC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F59496D-93B1-DDD4-2776-186CA2F80259}"/>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C663BB04-2C56-7B67-546E-F5A2630281E3}"/>
              </a:ext>
            </a:extLst>
          </p:cNvPr>
          <p:cNvPicPr>
            <a:picLocks noChangeAspect="1"/>
          </p:cNvPicPr>
          <p:nvPr/>
        </p:nvPicPr>
        <p:blipFill>
          <a:blip r:embed="rId2"/>
          <a:stretch>
            <a:fillRect/>
          </a:stretch>
        </p:blipFill>
        <p:spPr>
          <a:xfrm>
            <a:off x="12526" y="1412776"/>
            <a:ext cx="8229600" cy="4409283"/>
          </a:xfrm>
          <a:prstGeom prst="rect">
            <a:avLst/>
          </a:prstGeom>
        </p:spPr>
      </p:pic>
      <p:pic>
        <p:nvPicPr>
          <p:cNvPr id="8" name="Picture 7">
            <a:extLst>
              <a:ext uri="{FF2B5EF4-FFF2-40B4-BE49-F238E27FC236}">
                <a16:creationId xmlns:a16="http://schemas.microsoft.com/office/drawing/2014/main" id="{8B263DBA-31F4-F42D-5199-F655D80B09B3}"/>
              </a:ext>
            </a:extLst>
          </p:cNvPr>
          <p:cNvPicPr>
            <a:picLocks noChangeAspect="1"/>
          </p:cNvPicPr>
          <p:nvPr/>
        </p:nvPicPr>
        <p:blipFill>
          <a:blip r:embed="rId3"/>
          <a:stretch>
            <a:fillRect/>
          </a:stretch>
        </p:blipFill>
        <p:spPr>
          <a:xfrm>
            <a:off x="7796939" y="3373118"/>
            <a:ext cx="1322256" cy="1844824"/>
          </a:xfrm>
          <a:prstGeom prst="rect">
            <a:avLst/>
          </a:prstGeom>
        </p:spPr>
      </p:pic>
    </p:spTree>
    <p:extLst>
      <p:ext uri="{BB962C8B-B14F-4D97-AF65-F5344CB8AC3E}">
        <p14:creationId xmlns:p14="http://schemas.microsoft.com/office/powerpoint/2010/main" val="1379049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solidFill>
                      <a:srgbClr val="0000FF"/>
                    </a:solidFill>
                  </a:rPr>
                  <a:t>Blue box</a:t>
                </a:r>
                <a:r>
                  <a:rPr lang="en-US" dirty="0"/>
                  <a:t>: Ground Truth; </a:t>
                </a:r>
                <a:r>
                  <a:rPr lang="en-US" dirty="0">
                    <a:solidFill>
                      <a:srgbClr val="C00000"/>
                    </a:solidFill>
                  </a:rPr>
                  <a:t>Red box</a:t>
                </a:r>
                <a:r>
                  <a:rPr lang="en-US" dirty="0"/>
                  <a:t>: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36083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a:xfrm>
            <a:off x="457200" y="44624"/>
            <a:ext cx="8229600" cy="868362"/>
          </a:xfrm>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63096" y="945977"/>
                <a:ext cx="8623704" cy="2771055"/>
              </a:xfrm>
            </p:spPr>
            <p:txBody>
              <a:bodyPr>
                <a:normAutofit fontScale="47500" lnSpcReduction="20000"/>
              </a:bodyPr>
              <a:lstStyle/>
              <a:p>
                <a:r>
                  <a:rPr lang="en-US" dirty="0"/>
                  <a:t>Problem: Object detectors often output many overlapping detections</a:t>
                </a:r>
              </a:p>
              <a:p>
                <a:r>
                  <a:rPr lang="en-US" dirty="0"/>
                  <a:t>NMS: Discard (suppresses) overlapping object boxes except the one with the maximum classification score </a:t>
                </a:r>
              </a:p>
              <a:p>
                <a:r>
                  <a:rPr lang="en-US" dirty="0"/>
                  <a:t>For each output class</a:t>
                </a:r>
              </a:p>
              <a:p>
                <a:pPr lvl="1"/>
                <a:r>
                  <a:rPr lang="en-US" dirty="0"/>
                  <a:t>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 If any boxes remain, GOTO 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63096" y="945977"/>
                <a:ext cx="8623704" cy="2771055"/>
              </a:xfrm>
              <a:blipFill>
                <a:blip r:embed="rId3"/>
                <a:stretch>
                  <a:fillRect l="-212" t="-1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18664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sz="3600" dirty="0"/>
              <a:t>Evaluating Object Detectors:</a:t>
            </a:r>
            <a:br>
              <a:rPr lang="en-US" sz="3600" dirty="0"/>
            </a:br>
            <a:r>
              <a:rPr lang="en-US" sz="3600" dirty="0"/>
              <a:t>Mean Average Precision (</a:t>
            </a:r>
            <a:r>
              <a:rPr lang="en-US" sz="3600" dirty="0" err="1"/>
              <a:t>mAP</a:t>
            </a:r>
            <a:r>
              <a:rPr lang="en-US" sz="3600" dirty="0"/>
              <a:t>)</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(highest score to lowest score)</a:t>
                </a:r>
              </a:p>
              <a:p>
                <a:pPr lvl="2"/>
                <a:r>
                  <a:rPr lang="en-US" dirty="0"/>
                  <a:t>1. If it matches some GT box with </a:t>
                </a:r>
                <a:r>
                  <a:rPr lang="en-US" dirty="0" err="1"/>
                  <a:t>IoU</a:t>
                </a:r>
                <a:r>
                  <a:rPr lang="en-US" dirty="0"/>
                  <a:t> &gt; thresh, mark it as positive and eliminate the GT</a:t>
                </a:r>
              </a:p>
              <a:p>
                <a:pPr lvl="2"/>
                <a:r>
                  <a:rPr lang="en-US" dirty="0"/>
                  <a:t>2. Otherwise mark it as negative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FYI: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013920"/>
              </a:xfrm>
              <a:blipFill>
                <a:blip r:embed="rId3"/>
                <a:stretch>
                  <a:fillRect l="-815" t="-20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96224925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6504</TotalTime>
  <Words>7545</Words>
  <Application>Microsoft Office PowerPoint</Application>
  <PresentationFormat>On-screen Show (4:3)</PresentationFormat>
  <Paragraphs>930</Paragraphs>
  <Slides>67</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Cambria Math</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Detecting Multiple Objects: Sliding Window</vt:lpstr>
      <vt:lpstr>Sliding Window Computational Complexity</vt:lpstr>
      <vt:lpstr>Two-stage vs. One-Stage Detector</vt:lpstr>
      <vt:lpstr>Region Proposals</vt:lpstr>
      <vt:lpstr>R-CNN: Training Time</vt:lpstr>
      <vt:lpstr>R-CNN Training Example</vt:lpstr>
      <vt:lpstr>R-CNN: Test Time</vt:lpstr>
      <vt:lpstr>R-CNN is Slow</vt:lpstr>
      <vt:lpstr>Fast R-CNN</vt:lpstr>
      <vt:lpstr>Fast R-CNN Training Example</vt:lpstr>
      <vt:lpstr>Example Backbone and Per-Region Networks</vt:lpstr>
      <vt:lpstr>Fast R-CNN Performance</vt:lpstr>
      <vt:lpstr>Faster R-CNN</vt:lpstr>
      <vt:lpstr>Faster R-CNN: Loss Function</vt:lpstr>
      <vt:lpstr>3 Variants of R-CNN</vt:lpstr>
      <vt:lpstr>Summary of 3 Variants of R-CNN</vt:lpstr>
      <vt:lpstr>Two-stage vs. One-Stage Detector</vt:lpstr>
      <vt:lpstr>One-Stage Object Detection</vt:lpstr>
      <vt:lpstr>YOLO</vt:lpstr>
      <vt:lpstr>YOLO Workflow</vt:lpstr>
      <vt:lpstr>Label for a Grid cell</vt:lpstr>
      <vt:lpstr>Two Grid Cells</vt:lpstr>
      <vt:lpstr>An Example Grid Cell</vt:lpstr>
      <vt:lpstr>Anchor Boxes</vt:lpstr>
      <vt:lpstr>Anchor Boxes</vt:lpstr>
      <vt:lpstr>Realistic YOLO Dimensions</vt:lpstr>
      <vt:lpstr>YOLO with FPN </vt:lpstr>
      <vt:lpstr>Summary of Object Detectors</vt:lpstr>
      <vt:lpstr>Performance Comparisons (2017)</vt:lpstr>
      <vt:lpstr>Outline</vt:lpstr>
      <vt:lpstr>Semantic Segmentation: Task Definition</vt:lpstr>
      <vt:lpstr>An Early Approach: Sliding Windows</vt:lpstr>
      <vt:lpstr>Fully Convolutional Network (FCN)</vt:lpstr>
      <vt:lpstr>FCN Example</vt:lpstr>
      <vt:lpstr>More Efficient FCN</vt:lpstr>
      <vt:lpstr>Unpooling for Upsampling </vt:lpstr>
      <vt:lpstr>Bilinear/Bicubic Interpolation for Upsampling</vt:lpstr>
      <vt:lpstr>Max Unpooling</vt:lpstr>
      <vt:lpstr>Recall: Regular Convolution</vt:lpstr>
      <vt:lpstr>Learnable Upsampling: Transposed Convolution</vt:lpstr>
      <vt:lpstr>Transposed Convolution 1D Example</vt:lpstr>
      <vt:lpstr>Semantic Segmentation: Fully Convolutional Network</vt:lpstr>
      <vt:lpstr>Types of Segmentation Tasks</vt:lpstr>
      <vt:lpstr>Mask R-CNN for Instance Segmentation</vt:lpstr>
      <vt:lpstr>Mask R-CNN for Instance Segmentation</vt:lpstr>
      <vt:lpstr>Example Target Segmentation Marks</vt:lpstr>
      <vt:lpstr>Mask R-CNN for Keypoint Estimation</vt:lpstr>
      <vt:lpstr>Mask R-CNN: Keypoints</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389</cp:revision>
  <dcterms:created xsi:type="dcterms:W3CDTF">2020-03-21T16:53:45Z</dcterms:created>
  <dcterms:modified xsi:type="dcterms:W3CDTF">2022-12-07T15:29:59Z</dcterms:modified>
</cp:coreProperties>
</file>